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1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27" r:id="rId2"/>
  </p:sldMasterIdLst>
  <p:notesMasterIdLst>
    <p:notesMasterId r:id="rId33"/>
  </p:notesMasterIdLst>
  <p:sldIdLst>
    <p:sldId id="546" r:id="rId3"/>
    <p:sldId id="547" r:id="rId4"/>
    <p:sldId id="632" r:id="rId5"/>
    <p:sldId id="607" r:id="rId6"/>
    <p:sldId id="609" r:id="rId7"/>
    <p:sldId id="610" r:id="rId8"/>
    <p:sldId id="262" r:id="rId9"/>
    <p:sldId id="608" r:id="rId10"/>
    <p:sldId id="618" r:id="rId11"/>
    <p:sldId id="621" r:id="rId12"/>
    <p:sldId id="629" r:id="rId13"/>
    <p:sldId id="630" r:id="rId14"/>
    <p:sldId id="631" r:id="rId15"/>
    <p:sldId id="612" r:id="rId16"/>
    <p:sldId id="614" r:id="rId17"/>
    <p:sldId id="635" r:id="rId18"/>
    <p:sldId id="626" r:id="rId19"/>
    <p:sldId id="625" r:id="rId20"/>
    <p:sldId id="622" r:id="rId21"/>
    <p:sldId id="628" r:id="rId22"/>
    <p:sldId id="611" r:id="rId23"/>
    <p:sldId id="623" r:id="rId24"/>
    <p:sldId id="548" r:id="rId25"/>
    <p:sldId id="624" r:id="rId26"/>
    <p:sldId id="633" r:id="rId27"/>
    <p:sldId id="634" r:id="rId28"/>
    <p:sldId id="613" r:id="rId29"/>
    <p:sldId id="616" r:id="rId30"/>
    <p:sldId id="615" r:id="rId31"/>
    <p:sldId id="617" r:id="rId3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059F9E-C46A-B547-B2F2-24DE96B4FEB2}">
          <p14:sldIdLst>
            <p14:sldId id="546"/>
            <p14:sldId id="547"/>
            <p14:sldId id="632"/>
            <p14:sldId id="607"/>
            <p14:sldId id="609"/>
            <p14:sldId id="610"/>
            <p14:sldId id="262"/>
            <p14:sldId id="608"/>
            <p14:sldId id="618"/>
            <p14:sldId id="621"/>
            <p14:sldId id="629"/>
            <p14:sldId id="630"/>
            <p14:sldId id="631"/>
            <p14:sldId id="612"/>
            <p14:sldId id="614"/>
            <p14:sldId id="635"/>
            <p14:sldId id="626"/>
            <p14:sldId id="625"/>
            <p14:sldId id="622"/>
            <p14:sldId id="628"/>
            <p14:sldId id="611"/>
            <p14:sldId id="623"/>
            <p14:sldId id="548"/>
            <p14:sldId id="624"/>
            <p14:sldId id="633"/>
            <p14:sldId id="634"/>
            <p14:sldId id="613"/>
            <p14:sldId id="616"/>
            <p14:sldId id="615"/>
            <p14:sldId id="6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44">
          <p15:clr>
            <a:srgbClr val="A4A3A4"/>
          </p15:clr>
        </p15:guide>
        <p15:guide id="2" pos="1872">
          <p15:clr>
            <a:srgbClr val="A4A3A4"/>
          </p15:clr>
        </p15:guide>
        <p15:guide id="3" pos="4176">
          <p15:clr>
            <a:srgbClr val="A4A3A4"/>
          </p15:clr>
        </p15:guide>
        <p15:guide id="4" pos="5496">
          <p15:clr>
            <a:srgbClr val="A4A3A4"/>
          </p15:clr>
        </p15:guide>
        <p15:guide id="5" orient="horz" pos="1224">
          <p15:clr>
            <a:srgbClr val="A4A3A4"/>
          </p15:clr>
        </p15:guide>
        <p15:guide id="6" orient="horz" pos="3624">
          <p15:clr>
            <a:srgbClr val="A4A3A4"/>
          </p15:clr>
        </p15:guide>
        <p15:guide id="7" orient="horz" pos="20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2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Papadakis Kantos, Yianna" initials="PKY" lastIdx="4" clrIdx="1">
    <p:extLst>
      <p:ext uri="{19B8F6BF-5375-455C-9EA6-DF929625EA0E}">
        <p15:presenceInfo xmlns:p15="http://schemas.microsoft.com/office/powerpoint/2012/main" userId="Papadakis Kantos, Yian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F3E"/>
    <a:srgbClr val="01A88D"/>
    <a:srgbClr val="7AA116"/>
    <a:srgbClr val="ED7100"/>
    <a:srgbClr val="DD344C"/>
    <a:srgbClr val="E7157B"/>
    <a:srgbClr val="C925D1"/>
    <a:srgbClr val="8C4FFF"/>
    <a:srgbClr val="9BA7B6"/>
    <a:srgbClr val="8FA7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52B71A-809D-3845-AF47-FD77DE8A5D9C}" v="8" dt="2023-12-21T18:22:19.198"/>
    <p1510:client id="{A3514E0A-8D15-41AC-9F9C-4A7FC5FB20FE}" v="6" dt="2023-12-21T17:44:12.5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744"/>
        <p:guide pos="1872"/>
        <p:guide pos="4176"/>
        <p:guide pos="5496"/>
        <p:guide orient="horz" pos="1224"/>
        <p:guide orient="horz" pos="3624"/>
        <p:guide orient="horz" pos="20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6/11/relationships/changesInfo" Target="changesInfos/changesInfo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mesgen Boja Dessalegn" userId="S::tdessalegn@miu.edu::4b1fc270-0292-4489-a997-44eca8332e51" providerId="AD" clId="Web-{A3514E0A-8D15-41AC-9F9C-4A7FC5FB20FE}"/>
    <pc:docChg chg="delSld sldOrd modSection">
      <pc:chgData name="Temesgen Boja Dessalegn" userId="S::tdessalegn@miu.edu::4b1fc270-0292-4489-a997-44eca8332e51" providerId="AD" clId="Web-{A3514E0A-8D15-41AC-9F9C-4A7FC5FB20FE}" dt="2023-12-21T17:44:12.518" v="5"/>
      <pc:docMkLst>
        <pc:docMk/>
      </pc:docMkLst>
      <pc:sldChg chg="ord">
        <pc:chgData name="Temesgen Boja Dessalegn" userId="S::tdessalegn@miu.edu::4b1fc270-0292-4489-a997-44eca8332e51" providerId="AD" clId="Web-{A3514E0A-8D15-41AC-9F9C-4A7FC5FB20FE}" dt="2023-12-21T17:27:23.716" v="2"/>
        <pc:sldMkLst>
          <pc:docMk/>
          <pc:sldMk cId="2233487238" sldId="609"/>
        </pc:sldMkLst>
      </pc:sldChg>
      <pc:sldChg chg="ord">
        <pc:chgData name="Temesgen Boja Dessalegn" userId="S::tdessalegn@miu.edu::4b1fc270-0292-4489-a997-44eca8332e51" providerId="AD" clId="Web-{A3514E0A-8D15-41AC-9F9C-4A7FC5FB20FE}" dt="2023-12-21T17:27:48.029" v="4"/>
        <pc:sldMkLst>
          <pc:docMk/>
          <pc:sldMk cId="1804005635" sldId="610"/>
        </pc:sldMkLst>
      </pc:sldChg>
      <pc:sldChg chg="del">
        <pc:chgData name="Temesgen Boja Dessalegn" userId="S::tdessalegn@miu.edu::4b1fc270-0292-4489-a997-44eca8332e51" providerId="AD" clId="Web-{A3514E0A-8D15-41AC-9F9C-4A7FC5FB20FE}" dt="2023-12-21T17:44:12.518" v="5"/>
        <pc:sldMkLst>
          <pc:docMk/>
          <pc:sldMk cId="1743954574" sldId="620"/>
        </pc:sldMkLst>
      </pc:sldChg>
    </pc:docChg>
  </pc:docChgLst>
  <pc:docChgLst>
    <pc:chgData name="Meron Asfaha" userId="S::meron.asfaha@miu.edu::e0777d22-d75c-48ba-b9f1-a26cd6b78981" providerId="AD" clId="Web-{9852B71A-809D-3845-AF47-FD77DE8A5D9C}"/>
    <pc:docChg chg="modSld">
      <pc:chgData name="Meron Asfaha" userId="S::meron.asfaha@miu.edu::e0777d22-d75c-48ba-b9f1-a26cd6b78981" providerId="AD" clId="Web-{9852B71A-809D-3845-AF47-FD77DE8A5D9C}" dt="2023-12-21T18:22:19.198" v="4" actId="20577"/>
      <pc:docMkLst>
        <pc:docMk/>
      </pc:docMkLst>
      <pc:sldChg chg="modSp">
        <pc:chgData name="Meron Asfaha" userId="S::meron.asfaha@miu.edu::e0777d22-d75c-48ba-b9f1-a26cd6b78981" providerId="AD" clId="Web-{9852B71A-809D-3845-AF47-FD77DE8A5D9C}" dt="2023-12-21T18:22:19.198" v="4" actId="20577"/>
        <pc:sldMkLst>
          <pc:docMk/>
          <pc:sldMk cId="2036511725" sldId="635"/>
        </pc:sldMkLst>
        <pc:spChg chg="mod">
          <ac:chgData name="Meron Asfaha" userId="S::meron.asfaha@miu.edu::e0777d22-d75c-48ba-b9f1-a26cd6b78981" providerId="AD" clId="Web-{9852B71A-809D-3845-AF47-FD77DE8A5D9C}" dt="2023-12-21T18:22:19.198" v="4" actId="20577"/>
          <ac:spMkLst>
            <pc:docMk/>
            <pc:sldMk cId="2036511725" sldId="635"/>
            <ac:spMk id="10" creationId="{90D01EF5-D76A-35BE-692F-3FEBE5B3758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B57746-A217-1840-9D27-1C9B611FF8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C0457-C9C0-9A46-856C-A75642660D2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0E765C1-43CC-5C46-8694-A6B828DEC430}" type="datetimeFigureOut">
              <a:rPr lang="en-US"/>
              <a:pPr>
                <a:defRPr/>
              </a:pPr>
              <a:t>12/21/2023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73DE939-5167-8149-9C39-EBF3DB40E6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8179A7E-0011-7C47-A00A-3553ADFC2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921AA-9F8D-2644-BA51-99C00524A9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1767E-EE09-594B-90B8-F1B2D1E51C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48E93DF-EC4A-7C45-AB6A-FC63BC432F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8E93DF-EC4A-7C45-AB6A-FC63BC432F2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9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8E93DF-EC4A-7C45-AB6A-FC63BC432F2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31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92DFA2-7EEB-8C00-E73B-389E1BA79C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6720" y="6289500"/>
            <a:ext cx="4403682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FCC986-4AA5-4E78-ACB8-93296CE0E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0" y="551423"/>
            <a:ext cx="1003173" cy="60018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A3564EC-CE50-1549-B5F0-E1519DE3E6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720" y="3076506"/>
            <a:ext cx="8171177" cy="840230"/>
          </a:xfrm>
        </p:spPr>
        <p:txBody>
          <a:bodyPr wrap="square" lIns="0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0BA1EB2-0EC6-804A-B029-2483E6FB35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720" y="3940166"/>
            <a:ext cx="8171176" cy="523220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28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233531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36402-0D38-2FE6-DABB-84869F8B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5F2C0-30F8-DAE1-A01A-A77FC5374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514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A4BE7-29FE-EC65-CE2C-3F4AEC50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80BA3-E490-7BB8-44E4-2563732CE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76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quid slide border color.">
            <a:extLst>
              <a:ext uri="{FF2B5EF4-FFF2-40B4-BE49-F238E27FC236}">
                <a16:creationId xmlns:a16="http://schemas.microsoft.com/office/drawing/2014/main" id="{061DB949-1463-2A4C-B301-63F1602C50E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BC82-2752-FE77-7E7B-D40EB348F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A0474-8FF5-26D4-FF3B-B8AA251B06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913E6-E833-A35B-D52D-6FC43B3AA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2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background">
            <a:extLst>
              <a:ext uri="{FF2B5EF4-FFF2-40B4-BE49-F238E27FC236}">
                <a16:creationId xmlns:a16="http://schemas.microsoft.com/office/drawing/2014/main" id="{E55DBD91-59FF-4653-822D-8AD6FCA29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8DBF48-0EFD-7E4F-AAF0-AB1C4877B680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1388B4C-0BAF-3342-B4C4-F8F3835171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General Services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1589A14A-BBCF-BC41-8E4A-D55A4B8E1B3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13BDA1A-1CBB-8E43-A453-55D625CBA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Squid slide border color.">
            <a:extLst>
              <a:ext uri="{FF2B5EF4-FFF2-40B4-BE49-F238E27FC236}">
                <a16:creationId xmlns:a16="http://schemas.microsoft.com/office/drawing/2014/main" id="{9DE7E60F-0E8F-E845-A30E-6D51DFDCF24C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6C5E90-B6A0-C44C-5B33-1A7116573C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1ECED-EA93-EF92-CE3E-5CCF218353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614339" cy="6442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4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quid slide border color.">
            <a:extLst>
              <a:ext uri="{FF2B5EF4-FFF2-40B4-BE49-F238E27FC236}">
                <a16:creationId xmlns:a16="http://schemas.microsoft.com/office/drawing/2014/main" id="{8E5D3566-EC15-634D-A5DB-D8659E8B1D53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67BF2-F07F-5F3F-475C-95CD1798E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A02FF-B2B6-C57F-26B1-0DD331F6C1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2315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Galaxy slide border color.">
            <a:extLst>
              <a:ext uri="{FF2B5EF4-FFF2-40B4-BE49-F238E27FC236}">
                <a16:creationId xmlns:a16="http://schemas.microsoft.com/office/drawing/2014/main" id="{0AEB10B3-8C08-7244-A574-BA85CB778D8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5EDD2-E77A-C2D7-DFD4-A448A9D8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BE0B2-F3AA-6FBC-AD07-99EDAC6C0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C323C8-2085-5822-7923-7CF461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12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ground">
            <a:extLst>
              <a:ext uri="{FF2B5EF4-FFF2-40B4-BE49-F238E27FC236}">
                <a16:creationId xmlns:a16="http://schemas.microsoft.com/office/drawing/2014/main" id="{24165E9F-88A0-4663-BF3D-968B84D75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7" cy="4913313"/>
            <a:chOff x="0" y="1009650"/>
            <a:chExt cx="12191997" cy="49133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1F4C99-54C2-9541-8F43-762C964F1301}"/>
                </a:ext>
              </a:extLst>
            </p:cNvPr>
            <p:cNvSpPr/>
            <p:nvPr userDrawn="1"/>
          </p:nvSpPr>
          <p:spPr>
            <a:xfrm>
              <a:off x="0" y="1009650"/>
              <a:ext cx="12191997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servIcons">
              <a:extLst>
                <a:ext uri="{FF2B5EF4-FFF2-40B4-BE49-F238E27FC236}">
                  <a16:creationId xmlns:a16="http://schemas.microsoft.com/office/drawing/2014/main" id="{4A10370E-4F42-8241-BF9F-E9A72893EDA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Service Icons</a:t>
              </a:r>
            </a:p>
          </p:txBody>
        </p:sp>
        <p:sp>
          <p:nvSpPr>
            <p:cNvPr id="7" name="resourceIcons">
              <a:extLst>
                <a:ext uri="{FF2B5EF4-FFF2-40B4-BE49-F238E27FC236}">
                  <a16:creationId xmlns:a16="http://schemas.microsoft.com/office/drawing/2014/main" id="{E12F472C-8CA3-7949-8253-63E2F46D346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72AB3EF-8D29-0347-A0F4-5A920F8D6324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 descr="Galaxy slide border color.">
            <a:extLst>
              <a:ext uri="{FF2B5EF4-FFF2-40B4-BE49-F238E27FC236}">
                <a16:creationId xmlns:a16="http://schemas.microsoft.com/office/drawing/2014/main" id="{468A9567-E554-3010-2A38-DF450DDFF98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5FA43EF-49E4-74BC-21F0-D41D27599C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1FD56-C45F-424C-E9DB-ED23FAE2B3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09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Galaxy slide border color.">
            <a:extLst>
              <a:ext uri="{FF2B5EF4-FFF2-40B4-BE49-F238E27FC236}">
                <a16:creationId xmlns:a16="http://schemas.microsoft.com/office/drawing/2014/main" id="{AFF7784A-AC38-A14C-8390-9F3D6CB22C2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7EB7E-691A-4FE3-71DE-02772BF286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5F89A6-18DC-5D54-AD1E-DB04574740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 descr="Violet border.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696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Cosmo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Cosmos slide border color.">
            <a:extLst>
              <a:ext uri="{FF2B5EF4-FFF2-40B4-BE49-F238E27FC236}">
                <a16:creationId xmlns:a16="http://schemas.microsoft.com/office/drawing/2014/main" id="{92051C7E-3900-3D47-BA06-C45A775AC5C5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BC9C4-5B16-0446-1707-A098531C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5DDB9-D31A-2698-9E06-EDBA420408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FB4B64-1C05-8022-8062-CE396DA9A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397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Cosmo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640936-4DFF-42C0-83B1-59DF52458828}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D487056-54C9-3C44-8A0E-E8A0308AD2EC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69FAB93-C1F2-A245-90B4-C96C9D1826D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F0D628E-4994-3E4C-AFDD-4A6F01ABA79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483B396-C225-9E4D-8732-D5FC98F01E48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Cosmos slide border color.">
            <a:extLst>
              <a:ext uri="{FF2B5EF4-FFF2-40B4-BE49-F238E27FC236}">
                <a16:creationId xmlns:a16="http://schemas.microsoft.com/office/drawing/2014/main" id="{95DB3A17-29D7-3A45-ACDB-C1245E16544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41C9672-9F35-D403-7E93-A3EAF1A26E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CF192-8158-0693-458E-D0BD5278E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86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7CCC43-D20D-3547-4C5C-B84BCD5F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0" y="6335089"/>
            <a:ext cx="348827" cy="2087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78B4B-8B58-E813-961C-064BC40AF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4963816-3C9D-6054-6D89-CCC3057C1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08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D318C5-3473-9969-88C2-50B0064238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720" y="3050435"/>
            <a:ext cx="6733877" cy="840230"/>
          </a:xfrm>
        </p:spPr>
        <p:txBody>
          <a:bodyPr wrap="square" lIns="0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36C7969-22B7-9E94-E270-5F3C7A19AA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720" y="3914095"/>
            <a:ext cx="6733876" cy="480131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28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853511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Endor slide border color.">
            <a:extLst>
              <a:ext uri="{FF2B5EF4-FFF2-40B4-BE49-F238E27FC236}">
                <a16:creationId xmlns:a16="http://schemas.microsoft.com/office/drawing/2014/main" id="{5573C5A5-FEA2-6F41-A1B4-E8FDB998D47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76095-762D-BE68-015D-91DF4C45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E23E1-65D3-108F-B7F0-D0FA7F50C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4B0985-E6AB-7E04-B155-7041E5076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978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background">
            <a:extLst>
              <a:ext uri="{FF2B5EF4-FFF2-40B4-BE49-F238E27FC236}">
                <a16:creationId xmlns:a16="http://schemas.microsoft.com/office/drawing/2014/main" id="{FE73D7B2-348F-4CAE-9CCC-8E93AFD97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9" cy="4913313"/>
            <a:chOff x="0" y="1009650"/>
            <a:chExt cx="12191999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6512C27-F57D-C04D-8C2E-2FBCFAEFE9E8}"/>
                </a:ext>
              </a:extLst>
            </p:cNvPr>
            <p:cNvSpPr/>
            <p:nvPr userDrawn="1"/>
          </p:nvSpPr>
          <p:spPr>
            <a:xfrm>
              <a:off x="0" y="1009650"/>
              <a:ext cx="12191999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AE0B215-B435-A046-AB52-3AC5CD6CB09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B3FCFCA-86E9-6843-BBC5-696B46773C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90F07F7-0ACA-744C-8676-DDDFF0EDD79A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9AB1F7AC-1D02-F24E-80FB-3513723974A8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242A501-CFBB-7A93-52F3-AB8E94687A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2BE29-5008-2D62-A19B-811CC5BEDF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720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-Class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51DF3A4-48ED-4CD2-9513-7E2C8A630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7" cy="4913313"/>
            <a:chOff x="0" y="1009650"/>
            <a:chExt cx="12191997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46AA92-8B71-8343-AF02-BAEECFD8F9E8}"/>
                </a:ext>
              </a:extLst>
            </p:cNvPr>
            <p:cNvSpPr/>
            <p:nvPr userDrawn="1"/>
          </p:nvSpPr>
          <p:spPr>
            <a:xfrm>
              <a:off x="0" y="1009650"/>
              <a:ext cx="12191997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66A8FD4-AEDF-F246-ACD7-A4642BCCBD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6DB7508-B76E-E744-9C55-92828693663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Storage Classes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7DB5F5-A7AF-224D-AD0A-3017FEAC6807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0EE8DD8F-3E33-DE49-A6C4-85510AAE519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44196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Resource Icons</a:t>
              </a:r>
            </a:p>
          </p:txBody>
        </p: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D41A0A26-7D8D-E34A-A375-337900A8134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A0009A-07A1-B192-98C1-30731D62BA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A8E09-3949-0C42-F238-4E96EA21F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458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T-Resourc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DED0519-3CA3-4613-B9CF-C882D1FC706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CC60938-B1D7-7642-B1A2-9236489D4F1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IoT Resources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942122E-0449-9146-A319-D11DF60C4F51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Endor slide border color.">
            <a:extLst>
              <a:ext uri="{FF2B5EF4-FFF2-40B4-BE49-F238E27FC236}">
                <a16:creationId xmlns:a16="http://schemas.microsoft.com/office/drawing/2014/main" id="{4C2C7E85-0D8D-A349-9C99-2B876764A29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692BB6-3B05-1293-CC06-6FDE345501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D97408-F4F0-7E99-C730-19F388F4D2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934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T-Thing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07052761-18F4-4F17-9791-EFBDB99E3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3DE121C-6773-A942-87BC-F4D427316A9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IoT Things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0F07151-3D39-D647-9EC4-468CD7515165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Endor slide border color.">
            <a:extLst>
              <a:ext uri="{FF2B5EF4-FFF2-40B4-BE49-F238E27FC236}">
                <a16:creationId xmlns:a16="http://schemas.microsoft.com/office/drawing/2014/main" id="{4758A11D-69A8-0C48-B5B1-2F07EB49825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DD450F-B073-2724-EFAB-1458FF83F7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B9F3D-6443-1422-0F09-2FC88B7055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965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mile slide border color.">
            <a:extLst>
              <a:ext uri="{FF2B5EF4-FFF2-40B4-BE49-F238E27FC236}">
                <a16:creationId xmlns:a16="http://schemas.microsoft.com/office/drawing/2014/main" id="{04734F41-1E91-BB44-8DB4-8C7590A467B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EA197-D7E8-786F-1AA3-1FACE65C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D418F-7ECB-AD5F-D0C7-A97A14505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7719DA-11C0-89F7-1183-23DEE88B9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93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A5E7D35-EF2F-4930-9869-E75AEBD7B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7" cy="4913313"/>
            <a:chOff x="0" y="1009650"/>
            <a:chExt cx="12191997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F773F9-4F99-D942-BEBB-1593505C68C1}"/>
                </a:ext>
              </a:extLst>
            </p:cNvPr>
            <p:cNvSpPr/>
            <p:nvPr userDrawn="1"/>
          </p:nvSpPr>
          <p:spPr>
            <a:xfrm>
              <a:off x="0" y="1009650"/>
              <a:ext cx="12191997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AF5CCA0-0690-374D-8772-DEF02BD7F54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BC98EB3-F74A-FD47-AF5D-6FDD457384E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DFC34-7FFC-F543-BA55-50C9C7C48B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Smile slide border color.">
            <a:extLst>
              <a:ext uri="{FF2B5EF4-FFF2-40B4-BE49-F238E27FC236}">
                <a16:creationId xmlns:a16="http://schemas.microsoft.com/office/drawing/2014/main" id="{D97EA81C-3417-9A44-BB8E-31157C34FEB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52EE44F-067B-DDFC-C61E-4E44544741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A7C87C-AFEA-994A-5677-D6E0BF66D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481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_Instances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background">
            <a:extLst>
              <a:ext uri="{FF2B5EF4-FFF2-40B4-BE49-F238E27FC236}">
                <a16:creationId xmlns:a16="http://schemas.microsoft.com/office/drawing/2014/main" id="{2450AE92-541C-4A10-B87D-AD0EB3F76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9" cy="4913313"/>
            <a:chOff x="0" y="1009650"/>
            <a:chExt cx="12191999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F41C06-25C4-FE46-A47C-4B60AE628A89}"/>
                </a:ext>
              </a:extLst>
            </p:cNvPr>
            <p:cNvSpPr/>
            <p:nvPr userDrawn="1"/>
          </p:nvSpPr>
          <p:spPr>
            <a:xfrm>
              <a:off x="0" y="1009650"/>
              <a:ext cx="12191999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98499298-BDCA-EC42-BE59-1F8672E525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61EB6ED-D795-1747-A446-1C4C0434D81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378119F-F6F8-D44F-8ABE-419D35451573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FE489E1A-1BF1-F242-86E2-9807F29A1BE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4049487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Instances</a:t>
              </a:r>
            </a:p>
          </p:txBody>
        </p:sp>
      </p:grpSp>
      <p:sp>
        <p:nvSpPr>
          <p:cNvPr id="8" name="Rectangle 7" descr="Smile slide border color.">
            <a:extLst>
              <a:ext uri="{FF2B5EF4-FFF2-40B4-BE49-F238E27FC236}">
                <a16:creationId xmlns:a16="http://schemas.microsoft.com/office/drawing/2014/main" id="{8B257808-C612-7942-9E1F-FF677A089C7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181C349-28A5-9EA2-5AD9-07AE81A15B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6D495-0407-CD1E-7CF2-B5727772E0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683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Mar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Mars slide border color.">
            <a:extLst>
              <a:ext uri="{FF2B5EF4-FFF2-40B4-BE49-F238E27FC236}">
                <a16:creationId xmlns:a16="http://schemas.microsoft.com/office/drawing/2014/main" id="{687C9EBA-6CEA-D94E-918D-9DD6990AE6A3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DD3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8E266-EB39-0A9E-C76A-053B4434F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7B292-2800-583D-9EDE-02771F816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344EBE-C5DD-42C9-0773-5EF031398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511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Mar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EB4FE19-FF32-41DE-A8E0-B4805BD93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E300FE-0BEC-454E-9226-4BF426763D48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C2F67B6-6C8E-C641-86AA-C2F4428DDFA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BBDD403-20C7-4B41-9D7D-4F367D174F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1A8823-AC99-5D48-BD49-9E36441E3815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Mars slide border color.">
            <a:extLst>
              <a:ext uri="{FF2B5EF4-FFF2-40B4-BE49-F238E27FC236}">
                <a16:creationId xmlns:a16="http://schemas.microsoft.com/office/drawing/2014/main" id="{BB803129-AEB7-3747-880F-67B9DA5EADC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DD3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43F37E-BEB7-9CA9-4E15-9F6907D9A5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F7325-7C1E-09BA-9DE1-BB358065CD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8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's N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F8ABA-AA73-6F33-8CE3-7BA8AC03293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E30FD-1024-73E5-DDAE-CABD5B7F85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AE35381-62E7-8B45-DF09-9D52F4A458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584" y="1149350"/>
            <a:ext cx="11710116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64D7CAF-E305-EFB7-1D4C-FC4028A019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2273300"/>
            <a:ext cx="3602038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15E9AF3-0F43-A8C7-9D9A-24B5C30D63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4188" y="2273300"/>
            <a:ext cx="3603625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DA81135-55B4-1CE3-4AAE-80204E5A91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26438" y="2273300"/>
            <a:ext cx="3602037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2234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Purple slide border color. ">
            <a:extLst>
              <a:ext uri="{FF2B5EF4-FFF2-40B4-BE49-F238E27FC236}">
                <a16:creationId xmlns:a16="http://schemas.microsoft.com/office/drawing/2014/main" id="{C9CC7A7B-72BF-2148-B160-EA5B3241146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214BB-2C3F-E1E5-BDD0-C67B83001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28AE4-430E-D97E-BAB2-7E97E952C2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8E3023-FCBD-DC65-9C52-8350A8635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247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background">
            <a:extLst>
              <a:ext uri="{FF2B5EF4-FFF2-40B4-BE49-F238E27FC236}">
                <a16:creationId xmlns:a16="http://schemas.microsoft.com/office/drawing/2014/main" id="{CD41E53D-56D4-4C82-898B-01CE38AB7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6" cy="4913313"/>
            <a:chOff x="0" y="1009650"/>
            <a:chExt cx="12191996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0783BA-5DA2-994D-A7B2-8BDAECAFA190}"/>
                </a:ext>
              </a:extLst>
            </p:cNvPr>
            <p:cNvSpPr/>
            <p:nvPr userDrawn="1"/>
          </p:nvSpPr>
          <p:spPr>
            <a:xfrm>
              <a:off x="0" y="1009650"/>
              <a:ext cx="12191996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59EAF9B0-BE56-6748-B94F-D6A648A817D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2E90A3CE-0CBA-E54C-B9E6-033E9469194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2471B9F-0CD6-C044-9881-BAE1BF200229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Purple slide border color. ">
            <a:extLst>
              <a:ext uri="{FF2B5EF4-FFF2-40B4-BE49-F238E27FC236}">
                <a16:creationId xmlns:a16="http://schemas.microsoft.com/office/drawing/2014/main" id="{CEA737E2-E92D-E84A-8C9E-5B00074EEFC1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A55216-35F8-604A-0178-35EDF978E4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7D7BF4-5C9B-4B50-0688-107EBA9E39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40" cy="5635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58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-Icons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49E57066-5E26-4217-86BB-ED6E4B3CC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C40F516-D969-6E4E-BF93-CCA70344A6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FF49B2-D892-0D45-AB42-3AAD67C3E792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Purple slide border color. ">
            <a:extLst>
              <a:ext uri="{FF2B5EF4-FFF2-40B4-BE49-F238E27FC236}">
                <a16:creationId xmlns:a16="http://schemas.microsoft.com/office/drawing/2014/main" id="{90370AE6-5FDC-E344-AF35-B06C2A21DEA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06D92E-6025-F398-40DC-9469712D63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B5FC3-AE52-19A7-6F8A-323718978F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044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Orbit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Orbit slide border color.">
            <a:extLst>
              <a:ext uri="{FF2B5EF4-FFF2-40B4-BE49-F238E27FC236}">
                <a16:creationId xmlns:a16="http://schemas.microsoft.com/office/drawing/2014/main" id="{AFBE0FF0-DD9B-4D4C-8D49-958F9D7B538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01A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65EC2-65B2-F233-2399-B91B20DC8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EB0F6-1D91-81B8-A937-F1A989006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1B69D6-D4A2-83BE-46E9-1295904E1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12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Orbit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D6C1638-F7A9-4E9D-BF49-37BD4311D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6" cy="4913313"/>
            <a:chOff x="0" y="1009650"/>
            <a:chExt cx="12191996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2F0230-E8CE-DC44-BE47-8907F62C997D}"/>
                </a:ext>
              </a:extLst>
            </p:cNvPr>
            <p:cNvSpPr/>
            <p:nvPr userDrawn="1"/>
          </p:nvSpPr>
          <p:spPr>
            <a:xfrm>
              <a:off x="0" y="1009650"/>
              <a:ext cx="12191996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08B11CB-640D-E043-BAF5-A0C13F493A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B3AE031-14EA-8D40-9418-E068CFCCEE6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C3153ED-10FE-2541-95D5-3FFD37931226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Orbit slide border color.">
            <a:extLst>
              <a:ext uri="{FF2B5EF4-FFF2-40B4-BE49-F238E27FC236}">
                <a16:creationId xmlns:a16="http://schemas.microsoft.com/office/drawing/2014/main" id="{2014E3DB-720E-E740-82E3-A1F043489F17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01A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9E05E46-9741-B3CF-1195-89E912118D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B46F3E-9AF6-1A67-72BD-4E356152EE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4968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564E-12A4-425C-A283-B8B235FFF7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01751"/>
            <a:ext cx="6613109" cy="623568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Any slides that appear following this one are NOT approved for production use.</a:t>
            </a:r>
            <a:br>
              <a:rPr lang="en-US"/>
            </a:br>
            <a:br>
              <a:rPr lang="en-US"/>
            </a:br>
            <a:r>
              <a:rPr lang="en-US"/>
              <a:t>-----------</a:t>
            </a:r>
            <a:br>
              <a:rPr lang="en-US"/>
            </a:br>
            <a:br>
              <a:rPr lang="en-US"/>
            </a:br>
            <a:r>
              <a:rPr lang="en-US"/>
              <a:t>Please be sure to remove them before you publish this deck.</a:t>
            </a:r>
          </a:p>
        </p:txBody>
      </p:sp>
      <p:sp>
        <p:nvSpPr>
          <p:cNvPr id="4" name="Octagon 3">
            <a:extLst>
              <a:ext uri="{FF2B5EF4-FFF2-40B4-BE49-F238E27FC236}">
                <a16:creationId xmlns:a16="http://schemas.microsoft.com/office/drawing/2014/main" id="{A956A5A2-BB71-417D-9961-66F664368EAB}"/>
              </a:ext>
            </a:extLst>
          </p:cNvPr>
          <p:cNvSpPr/>
          <p:nvPr userDrawn="1"/>
        </p:nvSpPr>
        <p:spPr>
          <a:xfrm>
            <a:off x="7348648" y="978647"/>
            <a:ext cx="4360244" cy="4360244"/>
          </a:xfrm>
          <a:prstGeom prst="oc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/>
              <a:t>STOP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81107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92DFA2-7EEB-8C00-E73B-389E1BA79C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6720" y="6289500"/>
            <a:ext cx="4403682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FCC986-4AA5-4E78-ACB8-93296CE0E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0" y="551423"/>
            <a:ext cx="1003173" cy="60018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A3564EC-CE50-1549-B5F0-E1519DE3E6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720" y="3076506"/>
            <a:ext cx="6733877" cy="840230"/>
          </a:xfrm>
        </p:spPr>
        <p:txBody>
          <a:bodyPr wrap="square" lIns="0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0BA1EB2-0EC6-804A-B029-2483E6FB35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720" y="3940166"/>
            <a:ext cx="6733876" cy="480131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28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3020073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78B4B-8B58-E813-961C-064BC40AF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4963816-3C9D-6054-6D89-CCC3057C1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08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D318C5-3473-9969-88C2-50B0064238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720" y="3050435"/>
            <a:ext cx="6733877" cy="840230"/>
          </a:xfrm>
        </p:spPr>
        <p:txBody>
          <a:bodyPr wrap="square" lIns="0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36C7969-22B7-9E94-E270-5F3C7A19AA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720" y="3914095"/>
            <a:ext cx="6733876" cy="480131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28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181229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's N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F8ABA-AA73-6F33-8CE3-7BA8AC03293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E30FD-1024-73E5-DDAE-CABD5B7F85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AE35381-62E7-8B45-DF09-9D52F4A458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584" y="1149350"/>
            <a:ext cx="11710116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64D7CAF-E305-EFB7-1D4C-FC4028A019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2273300"/>
            <a:ext cx="3602038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15E9AF3-0F43-A8C7-9D9A-24B5C30D63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4188" y="2273300"/>
            <a:ext cx="3603625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DA81135-55B4-1CE3-4AAE-80204E5A91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26438" y="2273300"/>
            <a:ext cx="3602037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4975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1178EA3-F808-FA40-ACC0-1278A828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7105B5-A94F-CB29-5056-0F6BFD63F0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11709400" cy="472598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B2C22-9842-790F-7012-5D5CBEC71E0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86CD2-EE78-2625-5844-0B9890040E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30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1178EA3-F808-FA40-ACC0-1278A828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7105B5-A94F-CB29-5056-0F6BFD63F0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11709400" cy="472598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B2C22-9842-790F-7012-5D5CBEC71E0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86CD2-EE78-2625-5844-0B9890040E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841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-thre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B968E4-5FE5-20AF-7B20-87717025E7D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04F5B-AFFD-54FC-FAC0-F04384E179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00D87FF-D51B-E8F3-39CF-9AEBFC357D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584" y="1149350"/>
            <a:ext cx="11710116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A60269A-F2FF-A7E2-AD9F-9F08204AC6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1300" y="2273300"/>
            <a:ext cx="3602038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313B1EB-2063-E608-080C-CD55735352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4188" y="2273300"/>
            <a:ext cx="3603625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2F4C55E-AD63-A918-ED20-BC3E307C2D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26438" y="2273300"/>
            <a:ext cx="3602037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74397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hre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AC01-332B-D637-56B5-4AFC25E11D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19175-8EDF-5D9C-33EC-C8E2A197639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4F389A0-9950-789A-55A2-79B1DF20A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1300" y="1176338"/>
            <a:ext cx="3602038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5A0F7C1-4F18-7077-33D5-3CBBB08D38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94188" y="1176338"/>
            <a:ext cx="3603625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1F26E50D-1254-9591-B5D4-BEC8293AB0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6438" y="1176338"/>
            <a:ext cx="3602037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31713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-two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500AE-6766-41B0-C029-EAE84059B5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A64CF-48E8-5FFF-28D2-E0495E1D7A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10A7AB1-FFCC-A45F-8D25-303B6F2A2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1149350"/>
            <a:ext cx="11709400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810F906-2DEE-3C9E-A8D5-9575D7745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1300" y="2273300"/>
            <a:ext cx="5668963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F64ED81-5108-F3B8-4DD7-6ECCF59D78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81738" y="2273300"/>
            <a:ext cx="5668962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0480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665833-E42A-E620-7D83-55DACDE2518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F9A05-AD0B-20A1-596D-C0BA3D1F173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B56554-52F1-D18F-5827-F007C7E9F5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1300" y="1176338"/>
            <a:ext cx="5668963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5AB646E-8298-41D3-BEB1-D7F0A7609C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1738" y="1176338"/>
            <a:ext cx="5668962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04931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322F17-7061-DBE6-40F0-4CE0A9CEF9E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A7B6E1-BAB1-B598-78E0-7F84FE2364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178EA3-F808-FA40-ACC0-1278A828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7105B5-A94F-CB29-5056-0F6BFD63F0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11709400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04933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36402-0D38-2FE6-DABB-84869F8B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5F2C0-30F8-DAE1-A01A-A77FC5374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68471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A4BE7-29FE-EC65-CE2C-3F4AEC50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80BA3-E490-7BB8-44E4-2563732CE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485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quid slide border color.">
            <a:extLst>
              <a:ext uri="{FF2B5EF4-FFF2-40B4-BE49-F238E27FC236}">
                <a16:creationId xmlns:a16="http://schemas.microsoft.com/office/drawing/2014/main" id="{061DB949-1463-2A4C-B301-63F1602C50E3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BC82-2752-FE77-7E7B-D40EB348F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A0474-8FF5-26D4-FF3B-B8AA251B06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913E6-E833-A35B-D52D-6FC43B3AA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940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553C159-15C5-4143-902A-A2D9C8AD8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8DBF48-0EFD-7E4F-AAF0-AB1C4877B680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1388B4C-0BAF-3342-B4C4-F8F3835171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General Services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1589A14A-BBCF-BC41-8E4A-D55A4B8E1B3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13BDA1A-1CBB-8E43-A453-55D625CBA08B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Squid slide border color.">
            <a:extLst>
              <a:ext uri="{FF2B5EF4-FFF2-40B4-BE49-F238E27FC236}">
                <a16:creationId xmlns:a16="http://schemas.microsoft.com/office/drawing/2014/main" id="{9DE7E60F-0E8F-E845-A30E-6D51DFDCF24C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6C5E90-B6A0-C44C-5B33-1A7116573C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1ECED-EA93-EF92-CE3E-5CCF218353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016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quid slide border color.">
            <a:extLst>
              <a:ext uri="{FF2B5EF4-FFF2-40B4-BE49-F238E27FC236}">
                <a16:creationId xmlns:a16="http://schemas.microsoft.com/office/drawing/2014/main" id="{8E5D3566-EC15-634D-A5DB-D8659E8B1D53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67BF2-F07F-5F3F-475C-95CD1798E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A02FF-B2B6-C57F-26B1-0DD331F6C1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3293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-thre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B968E4-5FE5-20AF-7B20-87717025E7D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04F5B-AFFD-54FC-FAC0-F04384E179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00D87FF-D51B-E8F3-39CF-9AEBFC357D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584" y="1149350"/>
            <a:ext cx="11710116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A60269A-F2FF-A7E2-AD9F-9F08204AC6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1300" y="2273300"/>
            <a:ext cx="3602038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313B1EB-2063-E608-080C-CD55735352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4188" y="2273300"/>
            <a:ext cx="3603625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2F4C55E-AD63-A918-ED20-BC3E307C2D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26438" y="2273300"/>
            <a:ext cx="3602037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6094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Galaxy slide border color.">
            <a:extLst>
              <a:ext uri="{FF2B5EF4-FFF2-40B4-BE49-F238E27FC236}">
                <a16:creationId xmlns:a16="http://schemas.microsoft.com/office/drawing/2014/main" id="{0AEB10B3-8C08-7244-A574-BA85CB778D8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5EDD2-E77A-C2D7-DFD4-A448A9D8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BE0B2-F3AA-6FBC-AD07-99EDAC6C0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C323C8-2085-5822-7923-7CF461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707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03AEA1F-5705-468C-87C7-8FB4BCBEA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7" cy="4913313"/>
            <a:chOff x="0" y="1009650"/>
            <a:chExt cx="12191997" cy="49133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1F4C99-54C2-9541-8F43-762C964F1301}"/>
                </a:ext>
              </a:extLst>
            </p:cNvPr>
            <p:cNvSpPr/>
            <p:nvPr userDrawn="1"/>
          </p:nvSpPr>
          <p:spPr>
            <a:xfrm>
              <a:off x="0" y="1009650"/>
              <a:ext cx="12191997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A10370E-4F42-8241-BF9F-E9A72893EDA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E12F472C-8CA3-7949-8253-63E2F46D346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72AB3EF-8D29-0347-A0F4-5A920F8D6324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 descr="Galaxy slide border color.">
            <a:extLst>
              <a:ext uri="{FF2B5EF4-FFF2-40B4-BE49-F238E27FC236}">
                <a16:creationId xmlns:a16="http://schemas.microsoft.com/office/drawing/2014/main" id="{468A9567-E554-3010-2A38-DF450DDFF98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5FA43EF-49E4-74BC-21F0-D41D27599C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1FD56-C45F-424C-E9DB-ED23FAE2B3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68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Galaxy slide border color.">
            <a:extLst>
              <a:ext uri="{FF2B5EF4-FFF2-40B4-BE49-F238E27FC236}">
                <a16:creationId xmlns:a16="http://schemas.microsoft.com/office/drawing/2014/main" id="{AFF7784A-AC38-A14C-8390-9F3D6CB22C2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7EB7E-691A-4FE3-71DE-02772BF286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5F89A6-18DC-5D54-AD1E-DB04574740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234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Cosmo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Cosmos slide border color.">
            <a:extLst>
              <a:ext uri="{FF2B5EF4-FFF2-40B4-BE49-F238E27FC236}">
                <a16:creationId xmlns:a16="http://schemas.microsoft.com/office/drawing/2014/main" id="{92051C7E-3900-3D47-BA06-C45A775AC5C5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BC9C4-5B16-0446-1707-A098531C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5DDB9-D31A-2698-9E06-EDBA420408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FB4B64-1C05-8022-8062-CE396DA9A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027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Cosmo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521E229-13FE-4FC3-B7C6-AA992DC78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6" cy="4913313"/>
            <a:chOff x="0" y="1009650"/>
            <a:chExt cx="12191996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D487056-54C9-3C44-8A0E-E8A0308AD2EC}"/>
                </a:ext>
              </a:extLst>
            </p:cNvPr>
            <p:cNvSpPr/>
            <p:nvPr userDrawn="1"/>
          </p:nvSpPr>
          <p:spPr>
            <a:xfrm>
              <a:off x="0" y="1009650"/>
              <a:ext cx="12191996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69FAB93-C1F2-A245-90B4-C96C9D1826D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F0D628E-4994-3E4C-AFDD-4A6F01ABA79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483B396-C225-9E4D-8732-D5FC98F01E48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Cosmos slide border color.">
            <a:extLst>
              <a:ext uri="{FF2B5EF4-FFF2-40B4-BE49-F238E27FC236}">
                <a16:creationId xmlns:a16="http://schemas.microsoft.com/office/drawing/2014/main" id="{95DB3A17-29D7-3A45-ACDB-C1245E16544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41C9672-9F35-D403-7E93-A3EAF1A26E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CF192-8158-0693-458E-D0BD5278E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707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Endor slide border color.">
            <a:extLst>
              <a:ext uri="{FF2B5EF4-FFF2-40B4-BE49-F238E27FC236}">
                <a16:creationId xmlns:a16="http://schemas.microsoft.com/office/drawing/2014/main" id="{5573C5A5-FEA2-6F41-A1B4-E8FDB998D47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76095-762D-BE68-015D-91DF4C45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E23E1-65D3-108F-B7F0-D0FA7F50C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4B0985-E6AB-7E04-B155-7041E5076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815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05BA133-69B9-4FF2-BD08-1396789390FF}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6512C27-F57D-C04D-8C2E-2FBCFAEFE9E8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AE0B215-B435-A046-AB52-3AC5CD6CB09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B3FCFCA-86E9-6843-BBC5-696B46773C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90F07F7-0ACA-744C-8676-DDDFF0EDD79A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9AB1F7AC-1D02-F24E-80FB-3513723974A8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242A501-CFBB-7A93-52F3-AB8E94687A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2BE29-5008-2D62-A19B-811CC5BEDF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292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-Class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2626ACD-3A5A-4C7B-BC05-7095F7FB342E}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46AA92-8B71-8343-AF02-BAEECFD8F9E8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66A8FD4-AEDF-F246-ACD7-A4642BCCBD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6DB7508-B76E-E744-9C55-92828693663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Storage Classes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7DB5F5-A7AF-224D-AD0A-3017FEAC6807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0EE8DD8F-3E33-DE49-A6C4-85510AAE519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44196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Resource Icons</a:t>
              </a:r>
            </a:p>
          </p:txBody>
        </p: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D41A0A26-7D8D-E34A-A375-337900A8134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A0009A-07A1-B192-98C1-30731D62BA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A8E09-3949-0C42-F238-4E96EA21F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341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T-Resourc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0FB081C-3EA8-4CC9-AEAA-5A88FBEBA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CC60938-B1D7-7642-B1A2-9236489D4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IoT Resources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942122E-0449-9146-A319-D11DF60C4F51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Endor slide border color.">
            <a:extLst>
              <a:ext uri="{FF2B5EF4-FFF2-40B4-BE49-F238E27FC236}">
                <a16:creationId xmlns:a16="http://schemas.microsoft.com/office/drawing/2014/main" id="{4C2C7E85-0D8D-A349-9C99-2B876764A29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692BB6-3B05-1293-CC06-6FDE345501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D97408-F4F0-7E99-C730-19F388F4D2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29" cy="6442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831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T-Thing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27F948-4C88-4606-B600-4B5701E6D42F}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3DE121C-6773-A942-87BC-F4D427316A9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IoT Things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0F07151-3D39-D647-9EC4-468CD7515165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Endor slide border color.">
            <a:extLst>
              <a:ext uri="{FF2B5EF4-FFF2-40B4-BE49-F238E27FC236}">
                <a16:creationId xmlns:a16="http://schemas.microsoft.com/office/drawing/2014/main" id="{4758A11D-69A8-0C48-B5B1-2F07EB49825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DD450F-B073-2724-EFAB-1458FF83F7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B9F3D-6443-1422-0F09-2FC88B7055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31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hre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AC01-332B-D637-56B5-4AFC25E11D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19175-8EDF-5D9C-33EC-C8E2A197639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4F389A0-9950-789A-55A2-79B1DF20A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1300" y="1176338"/>
            <a:ext cx="3602038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5A0F7C1-4F18-7077-33D5-3CBBB08D38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94188" y="1176338"/>
            <a:ext cx="3603625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1F26E50D-1254-9591-B5D4-BEC8293AB0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6438" y="1176338"/>
            <a:ext cx="3602037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9040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mile slide border color.">
            <a:extLst>
              <a:ext uri="{FF2B5EF4-FFF2-40B4-BE49-F238E27FC236}">
                <a16:creationId xmlns:a16="http://schemas.microsoft.com/office/drawing/2014/main" id="{04734F41-1E91-BB44-8DB4-8C7590A467B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EA197-D7E8-786F-1AA3-1FACE65C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D418F-7ECB-AD5F-D0C7-A97A14505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7719DA-11C0-89F7-1183-23DEE88B9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2830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E19C435-6317-4052-AE8D-DCE5DD735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F773F9-4F99-D942-BEBB-1593505C68C1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AF5CCA0-0690-374D-8772-DEF02BD7F54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BC98EB3-F74A-FD47-AF5D-6FDD457384E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DFC34-7FFC-F543-BA55-50C9C7C48B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Smile slide border color.">
            <a:extLst>
              <a:ext uri="{FF2B5EF4-FFF2-40B4-BE49-F238E27FC236}">
                <a16:creationId xmlns:a16="http://schemas.microsoft.com/office/drawing/2014/main" id="{D97EA81C-3417-9A44-BB8E-31157C34FEB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52EE44F-067B-DDFC-C61E-4E44544741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A7C87C-AFEA-994A-5677-D6E0BF66D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87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_Instances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B44E062-A77C-4F23-A531-4585F9B96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F41C06-25C4-FE46-A47C-4B60AE628A89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98499298-BDCA-EC42-BE59-1F8672E525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61EB6ED-D795-1747-A446-1C4C0434D81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378119F-F6F8-D44F-8ABE-419D35451573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FE489E1A-1BF1-F242-86E2-9807F29A1BE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4049487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Instances</a:t>
              </a:r>
            </a:p>
          </p:txBody>
        </p:sp>
      </p:grpSp>
      <p:sp>
        <p:nvSpPr>
          <p:cNvPr id="8" name="Rectangle 7" descr="Smile slide border color.">
            <a:extLst>
              <a:ext uri="{FF2B5EF4-FFF2-40B4-BE49-F238E27FC236}">
                <a16:creationId xmlns:a16="http://schemas.microsoft.com/office/drawing/2014/main" id="{8B257808-C612-7942-9E1F-FF677A089C7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181C349-28A5-9EA2-5AD9-07AE81A15B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6D495-0407-CD1E-7CF2-B5727772E0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609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Mar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Mars slide border color.">
            <a:extLst>
              <a:ext uri="{FF2B5EF4-FFF2-40B4-BE49-F238E27FC236}">
                <a16:creationId xmlns:a16="http://schemas.microsoft.com/office/drawing/2014/main" id="{687C9EBA-6CEA-D94E-918D-9DD6990AE6A3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DD3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8E266-EB39-0A9E-C76A-053B4434F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7B292-2800-583D-9EDE-02771F816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344EBE-C5DD-42C9-0773-5EF031398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9466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Mar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2024583-6DB5-4311-B159-16D1BD2F9D2B}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E300FE-0BEC-454E-9226-4BF426763D48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C2F67B6-6C8E-C641-86AA-C2F4428DDFA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BBDD403-20C7-4B41-9D7D-4F367D174F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1A8823-AC99-5D48-BD49-9E36441E3815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Mars slide border color.">
            <a:extLst>
              <a:ext uri="{FF2B5EF4-FFF2-40B4-BE49-F238E27FC236}">
                <a16:creationId xmlns:a16="http://schemas.microsoft.com/office/drawing/2014/main" id="{BB803129-AEB7-3747-880F-67B9DA5EADC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DD3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43F37E-BEB7-9CA9-4E15-9F6907D9A5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F7325-7C1E-09BA-9DE1-BB358065CD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33377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Purple slide border color.">
            <a:extLst>
              <a:ext uri="{FF2B5EF4-FFF2-40B4-BE49-F238E27FC236}">
                <a16:creationId xmlns:a16="http://schemas.microsoft.com/office/drawing/2014/main" id="{C9CC7A7B-72BF-2148-B160-EA5B3241146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214BB-2C3F-E1E5-BDD0-C67B83001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28AE4-430E-D97E-BAB2-7E97E952C2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8E3023-FCBD-DC65-9C52-8350A8635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62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001CFA1-EDE7-4161-871E-4CAC0B8D1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4" cy="4913313"/>
            <a:chOff x="0" y="1009650"/>
            <a:chExt cx="12191994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0783BA-5DA2-994D-A7B2-8BDAECAFA190}"/>
                </a:ext>
              </a:extLst>
            </p:cNvPr>
            <p:cNvSpPr/>
            <p:nvPr userDrawn="1"/>
          </p:nvSpPr>
          <p:spPr>
            <a:xfrm>
              <a:off x="0" y="1009650"/>
              <a:ext cx="12191994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59EAF9B0-BE56-6748-B94F-D6A648A817D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2E90A3CE-0CBA-E54C-B9E6-033E9469194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2471B9F-0CD6-C044-9881-BAE1BF200229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Purple slide border color.">
            <a:extLst>
              <a:ext uri="{FF2B5EF4-FFF2-40B4-BE49-F238E27FC236}">
                <a16:creationId xmlns:a16="http://schemas.microsoft.com/office/drawing/2014/main" id="{CEA737E2-E92D-E84A-8C9E-5B00074EEFC1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A55216-35F8-604A-0178-35EDF978E4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7D7BF4-5C9B-4B50-0688-107EBA9E39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3514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-Icons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8DD151-86F3-4CB6-A7B7-D9F2CCB14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C40F516-D969-6E4E-BF93-CCA70344A6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FF49B2-D892-0D45-AB42-3AAD67C3E792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Purple slide border color.">
            <a:extLst>
              <a:ext uri="{FF2B5EF4-FFF2-40B4-BE49-F238E27FC236}">
                <a16:creationId xmlns:a16="http://schemas.microsoft.com/office/drawing/2014/main" id="{90370AE6-5FDC-E344-AF35-B06C2A21DEA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06D92E-6025-F398-40DC-9469712D63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B5FC3-AE52-19A7-6F8A-323718978F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7" cy="6442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9697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Orbit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Orbit slide border color.">
            <a:extLst>
              <a:ext uri="{FF2B5EF4-FFF2-40B4-BE49-F238E27FC236}">
                <a16:creationId xmlns:a16="http://schemas.microsoft.com/office/drawing/2014/main" id="{AFBE0FF0-DD9B-4D4C-8D49-958F9D7B538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01A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65EC2-65B2-F233-2399-B91B20DC8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EB0F6-1D91-81B8-A937-F1A989006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1B69D6-D4A2-83BE-46E9-1295904E1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1370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Orbit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CDA8632-AEFC-4DBE-B8E9-555824BC9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 descr="Persian green slide border color.">
              <a:extLst>
                <a:ext uri="{FF2B5EF4-FFF2-40B4-BE49-F238E27FC236}">
                  <a16:creationId xmlns:a16="http://schemas.microsoft.com/office/drawing/2014/main" id="{0E2F0230-E8CE-DC44-BE47-8907F62C997D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08B11CB-640D-E043-BAF5-A0C13F493A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B3AE031-14EA-8D40-9418-E068CFCCEE6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C3153ED-10FE-2541-95D5-3FFD37931226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Orbit slide border color.">
            <a:extLst>
              <a:ext uri="{FF2B5EF4-FFF2-40B4-BE49-F238E27FC236}">
                <a16:creationId xmlns:a16="http://schemas.microsoft.com/office/drawing/2014/main" id="{2014E3DB-720E-E740-82E3-A1F043489F17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01A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9E05E46-9741-B3CF-1195-89E912118D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B46F3E-9AF6-1A67-72BD-4E356152EE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34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-two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500AE-6766-41B0-C029-EAE84059B5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A64CF-48E8-5FFF-28D2-E0495E1D7A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10A7AB1-FFCC-A45F-8D25-303B6F2A2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1149350"/>
            <a:ext cx="11709400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810F906-2DEE-3C9E-A8D5-9575D7745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1300" y="2273300"/>
            <a:ext cx="5668963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F64ED81-5108-F3B8-4DD7-6ECCF59D78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81738" y="2273300"/>
            <a:ext cx="5668962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793629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564E-12A4-425C-A283-B8B235FFF7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01751"/>
            <a:ext cx="6613109" cy="623568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Any slides that appear following this one are NOT approved for production use.</a:t>
            </a:r>
            <a:br>
              <a:rPr lang="en-US"/>
            </a:br>
            <a:br>
              <a:rPr lang="en-US"/>
            </a:br>
            <a:r>
              <a:rPr lang="en-US"/>
              <a:t>-----------</a:t>
            </a:r>
            <a:br>
              <a:rPr lang="en-US"/>
            </a:br>
            <a:br>
              <a:rPr lang="en-US"/>
            </a:br>
            <a:r>
              <a:rPr lang="en-US"/>
              <a:t>Please be sure to remove them before you publish this deck.</a:t>
            </a:r>
          </a:p>
        </p:txBody>
      </p:sp>
      <p:sp>
        <p:nvSpPr>
          <p:cNvPr id="4" name="Octagon 3">
            <a:extLst>
              <a:ext uri="{FF2B5EF4-FFF2-40B4-BE49-F238E27FC236}">
                <a16:creationId xmlns:a16="http://schemas.microsoft.com/office/drawing/2014/main" id="{A956A5A2-BB71-417D-9961-66F664368EAB}"/>
              </a:ext>
            </a:extLst>
          </p:cNvPr>
          <p:cNvSpPr/>
          <p:nvPr userDrawn="1"/>
        </p:nvSpPr>
        <p:spPr>
          <a:xfrm>
            <a:off x="7348648" y="978647"/>
            <a:ext cx="4360244" cy="4360244"/>
          </a:xfrm>
          <a:prstGeom prst="oc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/>
              <a:t>STOP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80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665833-E42A-E620-7D83-55DACDE2518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F9A05-AD0B-20A1-596D-C0BA3D1F173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B56554-52F1-D18F-5827-F007C7E9F5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1300" y="1176338"/>
            <a:ext cx="5668963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5AB646E-8298-41D3-BEB1-D7F0A7609C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1738" y="1176338"/>
            <a:ext cx="5668962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4376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322F17-7061-DBE6-40F0-4CE0A9CEF9E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A7B6E1-BAB1-B598-78E0-7F84FE2364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178EA3-F808-FA40-ACC0-1278A828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7105B5-A94F-CB29-5056-0F6BFD63F0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11709400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548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7B2FC3-8AFF-AC61-2B5F-77B181CF3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0" y="6338002"/>
            <a:ext cx="365760" cy="219048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C649E9B-1B14-03BC-223A-A73E4C2CB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95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6B8CE38-9F29-7D57-6505-1D5D478DA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08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11C473C-44BA-054B-B271-D3751D073C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365125"/>
            <a:ext cx="117094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604AFDB-588D-E24E-89EC-AD90383CE4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1300" y="1176338"/>
            <a:ext cx="11709400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4" r:id="rId2"/>
    <p:sldLayoutId id="2147483816" r:id="rId3"/>
    <p:sldLayoutId id="2147483822" r:id="rId4"/>
    <p:sldLayoutId id="2147483819" r:id="rId5"/>
    <p:sldLayoutId id="2147483823" r:id="rId6"/>
    <p:sldLayoutId id="2147483821" r:id="rId7"/>
    <p:sldLayoutId id="2147483817" r:id="rId8"/>
    <p:sldLayoutId id="2147483818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814" r:id="rId17"/>
    <p:sldLayoutId id="2147483792" r:id="rId18"/>
    <p:sldLayoutId id="2147483793" r:id="rId19"/>
    <p:sldLayoutId id="2147483794" r:id="rId20"/>
    <p:sldLayoutId id="2147483796" r:id="rId21"/>
    <p:sldLayoutId id="2147483795" r:id="rId22"/>
    <p:sldLayoutId id="2147483797" r:id="rId23"/>
    <p:sldLayoutId id="2147483798" r:id="rId24"/>
    <p:sldLayoutId id="2147483799" r:id="rId25"/>
    <p:sldLayoutId id="2147483800" r:id="rId26"/>
    <p:sldLayoutId id="2147483813" r:id="rId27"/>
    <p:sldLayoutId id="2147483803" r:id="rId28"/>
    <p:sldLayoutId id="2147483804" r:id="rId29"/>
    <p:sldLayoutId id="2147483805" r:id="rId30"/>
    <p:sldLayoutId id="2147483806" r:id="rId31"/>
    <p:sldLayoutId id="2147483807" r:id="rId32"/>
    <p:sldLayoutId id="2147483808" r:id="rId33"/>
    <p:sldLayoutId id="2147483809" r:id="rId34"/>
    <p:sldLayoutId id="2147483863" r:id="rId35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CB2219-6841-1D92-4D69-CA13E468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0" y="6335089"/>
            <a:ext cx="348827" cy="20870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C649E9B-1B14-03BC-223A-A73E4C2CB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95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6B8CE38-9F29-7D57-6505-1D5D478DA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08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11C473C-44BA-054B-B271-D3751D073C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365125"/>
            <a:ext cx="117094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604AFDB-588D-E24E-89EC-AD90383CE4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1300" y="1176338"/>
            <a:ext cx="11709400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5904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  <p:sldLayoutId id="2147483845" r:id="rId18"/>
    <p:sldLayoutId id="2147483846" r:id="rId19"/>
    <p:sldLayoutId id="2147483847" r:id="rId20"/>
    <p:sldLayoutId id="2147483848" r:id="rId21"/>
    <p:sldLayoutId id="2147483849" r:id="rId22"/>
    <p:sldLayoutId id="2147483850" r:id="rId23"/>
    <p:sldLayoutId id="2147483851" r:id="rId24"/>
    <p:sldLayoutId id="2147483852" r:id="rId25"/>
    <p:sldLayoutId id="2147483853" r:id="rId26"/>
    <p:sldLayoutId id="2147483854" r:id="rId27"/>
    <p:sldLayoutId id="2147483855" r:id="rId28"/>
    <p:sldLayoutId id="2147483856" r:id="rId29"/>
    <p:sldLayoutId id="2147483857" r:id="rId30"/>
    <p:sldLayoutId id="2147483858" r:id="rId31"/>
    <p:sldLayoutId id="2147483859" r:id="rId32"/>
    <p:sldLayoutId id="2147483860" r:id="rId33"/>
    <p:sldLayoutId id="2147483861" r:id="rId34"/>
    <p:sldLayoutId id="2147483862" r:id="rId35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architecture/converting-stateful-application-to-stateless-using-aws-services/" TargetMode="External"/><Relationship Id="rId2" Type="http://schemas.openxmlformats.org/officeDocument/2006/relationships/hyperlink" Target="https://docs.aws.amazon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ocs.aws.amazon.com/apigateway/latest/developerguide/getting-started.html" TargetMode="External"/><Relationship Id="rId4" Type="http://schemas.openxmlformats.org/officeDocument/2006/relationships/hyperlink" Target="https://aws.amazon.com/blogs/architecture/how-sonar-built-a-unified-api-on-aw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64EDC4D6-DFBE-18D8-5FDC-C2ED1F42C1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2023, Amazon Web Services, Inc. or its affiliates.</a:t>
            </a:r>
          </a:p>
        </p:txBody>
      </p:sp>
      <p:sp>
        <p:nvSpPr>
          <p:cNvPr id="37889" name="Title 4">
            <a:extLst>
              <a:ext uri="{FF2B5EF4-FFF2-40B4-BE49-F238E27FC236}">
                <a16:creationId xmlns:a16="http://schemas.microsoft.com/office/drawing/2014/main" id="{4E2A3DCA-3526-ED48-BE0F-AEC29BAD0B8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6720" y="2328609"/>
            <a:ext cx="8171177" cy="1588127"/>
          </a:xfrm>
        </p:spPr>
        <p:txBody>
          <a:bodyPr/>
          <a:lstStyle/>
          <a:p>
            <a:r>
              <a:rPr lang="en-US" altLang="en-US"/>
              <a:t>AWS Architecture Shopping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E73EEA-03FA-8F40-9442-4B1A82AAC1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Release 2023.12.20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F62A5-AB50-8009-9B31-98958FAD0C98}"/>
              </a:ext>
            </a:extLst>
          </p:cNvPr>
          <p:cNvSpPr txBox="1"/>
          <p:nvPr/>
        </p:nvSpPr>
        <p:spPr>
          <a:xfrm>
            <a:off x="6096000" y="4346301"/>
            <a:ext cx="35823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2400">
                <a:solidFill>
                  <a:schemeClr val="bg1"/>
                </a:solidFill>
              </a:rPr>
              <a:t>Team members:</a:t>
            </a:r>
          </a:p>
          <a:p>
            <a:pPr rtl="0"/>
            <a:r>
              <a:rPr lang="en-US" sz="2400">
                <a:solidFill>
                  <a:schemeClr val="bg1"/>
                </a:solidFill>
              </a:rPr>
              <a:t>Axel Alberto</a:t>
            </a:r>
          </a:p>
          <a:p>
            <a:pPr rtl="0"/>
            <a:r>
              <a:rPr lang="en-US" sz="2400">
                <a:solidFill>
                  <a:schemeClr val="bg1"/>
                </a:solidFill>
              </a:rPr>
              <a:t>Meron </a:t>
            </a:r>
            <a:r>
              <a:rPr lang="en-US" sz="2400" err="1">
                <a:solidFill>
                  <a:schemeClr val="bg1"/>
                </a:solidFill>
              </a:rPr>
              <a:t>Asfaha</a:t>
            </a:r>
            <a:endParaRPr lang="en-US" sz="2400">
              <a:solidFill>
                <a:schemeClr val="bg1"/>
              </a:solidFill>
            </a:endParaRPr>
          </a:p>
          <a:p>
            <a:pPr rtl="0"/>
            <a:r>
              <a:rPr lang="en-US" sz="2400">
                <a:solidFill>
                  <a:schemeClr val="bg1"/>
                </a:solidFill>
              </a:rPr>
              <a:t>Mikal Gebremedhin</a:t>
            </a:r>
          </a:p>
          <a:p>
            <a:pPr rtl="0"/>
            <a:r>
              <a:rPr lang="en-US" sz="2400" err="1">
                <a:solidFill>
                  <a:schemeClr val="bg1"/>
                </a:solidFill>
              </a:rPr>
              <a:t>Temesgen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Boja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Dessalegn</a:t>
            </a:r>
            <a:endParaRPr lang="en-US" sz="2400">
              <a:solidFill>
                <a:schemeClr val="bg1"/>
              </a:solidFill>
            </a:endParaRPr>
          </a:p>
          <a:p>
            <a:pPr rtl="0"/>
            <a:r>
              <a:rPr lang="en-US" sz="2400" err="1">
                <a:solidFill>
                  <a:schemeClr val="bg1"/>
                </a:solidFill>
              </a:rPr>
              <a:t>Sardorbek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Abdupattaev</a:t>
            </a:r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341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82B6-6AD6-5462-D2F5-BA34D5BA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/>
            <a:r>
              <a:rPr lang="en-US" sz="3600">
                <a:solidFill>
                  <a:schemeClr val="tx1"/>
                </a:solidFill>
                <a:effectLst/>
                <a:latin typeface="+mj-lt"/>
                <a:cs typeface="+mj-cs"/>
              </a:rPr>
              <a:t>CloudFront and Route53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61B3DBB-41F6-A417-53B4-24A839A65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72" y="1588108"/>
            <a:ext cx="10717715" cy="45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59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396CB2E0-1429-A2EF-F8E8-BA7566CA98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2023, Amazon Web Services, Inc. or its affiliates.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32124E-FE22-A3B7-C58F-C587514A7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5057" name="Title 5">
            <a:extLst>
              <a:ext uri="{FF2B5EF4-FFF2-40B4-BE49-F238E27FC236}">
                <a16:creationId xmlns:a16="http://schemas.microsoft.com/office/drawing/2014/main" id="{CB1552C9-174A-E746-B193-597E1C226F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6720" y="3050435"/>
            <a:ext cx="6733877" cy="840230"/>
          </a:xfrm>
        </p:spPr>
        <p:txBody>
          <a:bodyPr/>
          <a:lstStyle/>
          <a:p>
            <a:r>
              <a:rPr lang="en-US" b="0" i="0">
                <a:effectLst/>
                <a:latin typeface="Söhne Mono"/>
              </a:rPr>
              <a:t>Lambda &amp; SNS</a:t>
            </a:r>
            <a:endParaRPr lang="en-US" alt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C070E6E-368C-344B-A68F-07C2CD0FA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720" y="3914095"/>
            <a:ext cx="6733876" cy="523220"/>
          </a:xfrm>
        </p:spPr>
        <p:txBody>
          <a:bodyPr/>
          <a:lstStyle/>
          <a:p>
            <a:r>
              <a:rPr lang="en-US">
                <a:latin typeface="Söhne Mono"/>
              </a:rPr>
              <a:t>Email Integration through Lambda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51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82B6-6AD6-5462-D2F5-BA34D5BA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365125"/>
            <a:ext cx="11709400" cy="561150"/>
          </a:xfrm>
        </p:spPr>
        <p:txBody>
          <a:bodyPr/>
          <a:lstStyle/>
          <a:p>
            <a:r>
              <a:rPr lang="en-US">
                <a:effectLst/>
                <a:latin typeface="Helvetica Neue" panose="02000503000000020004" pitchFamily="2" charset="0"/>
              </a:rPr>
              <a:t>Lambda function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A43B2C9-9856-0356-4B0F-FB909823C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41" y="1142206"/>
            <a:ext cx="11590317" cy="457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345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3" name="Rectangle 820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7882B6-6AD6-5462-D2F5-BA34D5BA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eaLnBrk="1" hangingPunct="1"/>
            <a:r>
              <a:rPr lang="en-US" sz="5200">
                <a:solidFill>
                  <a:schemeClr val="tx1"/>
                </a:solidFill>
                <a:effectLst/>
                <a:latin typeface="+mj-lt"/>
                <a:cs typeface="+mj-cs"/>
              </a:rPr>
              <a:t>Lambda function</a:t>
            </a:r>
          </a:p>
        </p:txBody>
      </p:sp>
      <p:pic>
        <p:nvPicPr>
          <p:cNvPr id="8194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CBF650F-9961-DB49-E1BF-1F140B911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234" y="3064508"/>
            <a:ext cx="5828261" cy="313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A black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A2AE13D-A7D9-E146-01E2-76D6FE130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05" y="3800326"/>
            <a:ext cx="5828261" cy="166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415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396CB2E0-1429-A2EF-F8E8-BA7566CA98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2023, Amazon Web Services, Inc. or its affiliates.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32124E-FE22-A3B7-C58F-C587514A7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5057" name="Title 5">
            <a:extLst>
              <a:ext uri="{FF2B5EF4-FFF2-40B4-BE49-F238E27FC236}">
                <a16:creationId xmlns:a16="http://schemas.microsoft.com/office/drawing/2014/main" id="{CB1552C9-174A-E746-B193-597E1C226F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6720" y="1554641"/>
            <a:ext cx="6733877" cy="2336024"/>
          </a:xfrm>
        </p:spPr>
        <p:txBody>
          <a:bodyPr/>
          <a:lstStyle/>
          <a:p>
            <a:r>
              <a:rPr lang="en-US" b="0" i="0" err="1">
                <a:effectLst/>
                <a:latin typeface="Söhne Mono"/>
              </a:rPr>
              <a:t>Api</a:t>
            </a:r>
            <a:r>
              <a:rPr lang="en-US" b="0" i="0">
                <a:effectLst/>
                <a:latin typeface="Söhne Mono"/>
              </a:rPr>
              <a:t> Gateway,</a:t>
            </a:r>
            <a:br>
              <a:rPr lang="en-US" b="0" i="0">
                <a:effectLst/>
                <a:latin typeface="Söhne Mono"/>
              </a:rPr>
            </a:br>
            <a:r>
              <a:rPr lang="en-US" b="0" i="0">
                <a:effectLst/>
                <a:latin typeface="Söhne Mono"/>
              </a:rPr>
              <a:t>Elastic Beanstalk and Spring Application</a:t>
            </a:r>
            <a:endParaRPr lang="en-US" alt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C070E6E-368C-344B-A68F-07C2CD0FA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720" y="3914095"/>
            <a:ext cx="6733876" cy="1384995"/>
          </a:xfrm>
        </p:spPr>
        <p:txBody>
          <a:bodyPr/>
          <a:lstStyle/>
          <a:p>
            <a:r>
              <a:rPr lang="en-US" b="0" i="0">
                <a:effectLst/>
                <a:latin typeface="Söhne Mono"/>
              </a:rPr>
              <a:t>The functionality of API Gateway and its communication with the Elastic Beanstalk environment.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96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82B6-6AD6-5462-D2F5-BA34D5BA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365125"/>
            <a:ext cx="11709400" cy="561150"/>
          </a:xfrm>
        </p:spPr>
        <p:txBody>
          <a:bodyPr/>
          <a:lstStyle/>
          <a:p>
            <a:r>
              <a:rPr lang="en-US" err="1">
                <a:effectLst/>
                <a:latin typeface="Helvetica Neue" panose="02000503000000020004" pitchFamily="2" charset="0"/>
              </a:rPr>
              <a:t>Api</a:t>
            </a:r>
            <a:r>
              <a:rPr lang="en-US">
                <a:effectLst/>
                <a:latin typeface="Helvetica Neue" panose="02000503000000020004" pitchFamily="2" charset="0"/>
              </a:rPr>
              <a:t> Gateway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EA3EFF-CAC5-1BEF-1FD9-36BB903C6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59" y="1393813"/>
            <a:ext cx="11531685" cy="46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16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94AC28-8B6C-C030-1C30-73DF531E1FD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A19AC8-342B-5D02-6902-3A1075EAD16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8E21CA-46F5-AA04-AAB7-5EA14ACEB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Z"/>
              <a:t>Used AWS Services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D01EF5-D76A-35BE-692F-3FEBE5B37580}"/>
              </a:ext>
            </a:extLst>
          </p:cNvPr>
          <p:cNvSpPr txBox="1"/>
          <p:nvPr/>
        </p:nvSpPr>
        <p:spPr>
          <a:xfrm>
            <a:off x="462299" y="1395044"/>
            <a:ext cx="6512931" cy="3693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CloudFront &amp; Route53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Lambda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AWS </a:t>
            </a:r>
            <a:r>
              <a:rPr lang="en-US" err="1">
                <a:latin typeface="Calibri"/>
                <a:ea typeface="Calibri"/>
                <a:cs typeface="Calibri"/>
              </a:rPr>
              <a:t>DocumentDB</a:t>
            </a:r>
            <a:endParaRPr lang="en-US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SNS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S3</a:t>
            </a:r>
            <a:endParaRPr lang="en-UZ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Z">
                <a:latin typeface="Calibri"/>
                <a:ea typeface="Calibri"/>
                <a:cs typeface="Calibri"/>
              </a:rPr>
              <a:t>Api Gateway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Z">
                <a:latin typeface="Calibri"/>
                <a:ea typeface="Calibri"/>
                <a:cs typeface="Calibri"/>
              </a:rPr>
              <a:t>Elastic </a:t>
            </a:r>
            <a:r>
              <a:rPr lang="en-UZ" err="1">
                <a:latin typeface="Calibri"/>
                <a:ea typeface="Calibri"/>
                <a:cs typeface="Calibri"/>
              </a:rPr>
              <a:t>BeanStalk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Z">
                <a:latin typeface="Calibri"/>
                <a:ea typeface="Calibri"/>
                <a:cs typeface="Calibri"/>
              </a:rPr>
              <a:t>Load Balancing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Z">
                <a:latin typeface="Calibri"/>
                <a:ea typeface="Calibri"/>
                <a:cs typeface="Calibri"/>
              </a:rPr>
              <a:t>EC2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Z">
                <a:latin typeface="Calibri"/>
                <a:ea typeface="Calibri"/>
                <a:cs typeface="Calibri"/>
              </a:rPr>
              <a:t>Auto Scaling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Z">
                <a:latin typeface="Calibri"/>
                <a:ea typeface="Calibri"/>
                <a:cs typeface="Calibri"/>
              </a:rPr>
              <a:t>CloudFormation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Z">
                <a:latin typeface="Calibri"/>
                <a:ea typeface="Calibri"/>
                <a:cs typeface="Calibri"/>
              </a:rPr>
              <a:t>CloudWatch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Z">
                <a:latin typeface="Calibri"/>
                <a:ea typeface="Calibri"/>
                <a:cs typeface="Calibri"/>
              </a:rPr>
              <a:t>SES</a:t>
            </a:r>
            <a:endParaRPr lang="en-UZ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6511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82B6-6AD6-5462-D2F5-BA34D5BA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365125"/>
            <a:ext cx="11709400" cy="561150"/>
          </a:xfrm>
        </p:spPr>
        <p:txBody>
          <a:bodyPr/>
          <a:lstStyle/>
          <a:p>
            <a:r>
              <a:rPr lang="en-US">
                <a:effectLst/>
                <a:latin typeface="Helvetica Neue" panose="02000503000000020004" pitchFamily="2" charset="0"/>
              </a:rPr>
              <a:t>Beanstalk, Load Balancer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8B9B4A1-91C5-B6E2-4146-977122A62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197923"/>
            <a:ext cx="10615613" cy="513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67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82B6-6AD6-5462-D2F5-BA34D5BA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365125"/>
            <a:ext cx="11709400" cy="561150"/>
          </a:xfrm>
        </p:spPr>
        <p:txBody>
          <a:bodyPr/>
          <a:lstStyle/>
          <a:p>
            <a:r>
              <a:rPr lang="en-US">
                <a:effectLst/>
                <a:latin typeface="Helvetica Neue" panose="02000503000000020004" pitchFamily="2" charset="0"/>
              </a:rPr>
              <a:t>Beanstalk, Auto Scaling Group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C3413A-D29A-68BF-AFC5-F178DCD78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57" y="1033155"/>
            <a:ext cx="10621122" cy="534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060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7882B6-6AD6-5462-D2F5-BA34D5BA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/>
            <a:r>
              <a:rPr lang="en-US">
                <a:solidFill>
                  <a:schemeClr val="tx1"/>
                </a:solidFill>
                <a:effectLst/>
                <a:latin typeface="+mj-lt"/>
                <a:cs typeface="+mj-cs"/>
              </a:rPr>
              <a:t>Beanstalk, Stress CPU for Load </a:t>
            </a:r>
            <a:r>
              <a:rPr lang="en-US">
                <a:solidFill>
                  <a:schemeClr val="tx1"/>
                </a:solidFill>
                <a:latin typeface="+mj-lt"/>
                <a:cs typeface="+mj-cs"/>
              </a:rPr>
              <a:t>B</a:t>
            </a:r>
            <a:r>
              <a:rPr lang="en-US">
                <a:solidFill>
                  <a:schemeClr val="tx1"/>
                </a:solidFill>
                <a:effectLst/>
                <a:latin typeface="+mj-lt"/>
                <a:cs typeface="+mj-cs"/>
              </a:rPr>
              <a:t>alancing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4C0703F-7AEF-BBCB-0D7D-7B6D3749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2075324"/>
            <a:ext cx="5876881" cy="3144129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13EE150-9A23-C0D9-8A84-7CCF8B205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56" y="2075325"/>
            <a:ext cx="6092828" cy="3076876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38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61AD9FF0-3493-04C3-E597-859EF3EDEF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D15AD49-72F1-3859-B55B-8DD27104A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7889" name="Title 4">
            <a:extLst>
              <a:ext uri="{FF2B5EF4-FFF2-40B4-BE49-F238E27FC236}">
                <a16:creationId xmlns:a16="http://schemas.microsoft.com/office/drawing/2014/main" id="{4E2A3DCA-3526-ED48-BE0F-AEC29BAD0B8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82341" y="2943905"/>
            <a:ext cx="6733877" cy="840230"/>
          </a:xfrm>
        </p:spPr>
        <p:txBody>
          <a:bodyPr/>
          <a:lstStyle/>
          <a:p>
            <a:r>
              <a:rPr lang="en-US" altLang="en-US"/>
              <a:t>Introduction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E73EEA-03FA-8F40-9442-4B1A82AAC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341" y="3914095"/>
            <a:ext cx="9703019" cy="978729"/>
          </a:xfrm>
        </p:spPr>
        <p:txBody>
          <a:bodyPr/>
          <a:lstStyle/>
          <a:p>
            <a:r>
              <a:rPr lang="en-US"/>
              <a:t>Overview of the AWS architecture for shopping application, focusing on key components and their integration.</a:t>
            </a:r>
          </a:p>
        </p:txBody>
      </p:sp>
    </p:spTree>
    <p:extLst>
      <p:ext uri="{BB962C8B-B14F-4D97-AF65-F5344CB8AC3E}">
        <p14:creationId xmlns:p14="http://schemas.microsoft.com/office/powerpoint/2010/main" val="918758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82B6-6AD6-5462-D2F5-BA34D5BA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365125"/>
            <a:ext cx="11709400" cy="561150"/>
          </a:xfrm>
        </p:spPr>
        <p:txBody>
          <a:bodyPr/>
          <a:lstStyle/>
          <a:p>
            <a:r>
              <a:rPr lang="en-US">
                <a:effectLst/>
                <a:latin typeface="Helvetica Neue" panose="02000503000000020004" pitchFamily="2" charset="0"/>
              </a:rPr>
              <a:t>CloudWatch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639989-AB6B-EAA6-AC1E-6CC10CA75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926275"/>
            <a:ext cx="10872788" cy="536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689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82B6-6AD6-5462-D2F5-BA34D5BA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365125"/>
            <a:ext cx="11709400" cy="56115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effectLst/>
                <a:latin typeface="+mj-lt"/>
                <a:cs typeface="+mj-cs"/>
              </a:rPr>
              <a:t>Beanstalk, Stress CPU for Load </a:t>
            </a:r>
            <a:r>
              <a:rPr lang="en-US">
                <a:solidFill>
                  <a:schemeClr val="tx1"/>
                </a:solidFill>
                <a:latin typeface="+mj-lt"/>
                <a:cs typeface="+mj-cs"/>
              </a:rPr>
              <a:t>B</a:t>
            </a:r>
            <a:r>
              <a:rPr lang="en-US">
                <a:solidFill>
                  <a:schemeClr val="tx1"/>
                </a:solidFill>
                <a:effectLst/>
                <a:latin typeface="+mj-lt"/>
                <a:cs typeface="+mj-cs"/>
              </a:rPr>
              <a:t>alancing</a:t>
            </a:r>
            <a:endParaRPr lang="en-US">
              <a:effectLst/>
              <a:latin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784C6-63F1-F6BB-FEF5-40F44A8AB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05" y="926275"/>
            <a:ext cx="10200656" cy="540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82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7882B6-6AD6-5462-D2F5-BA34D5BA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en-US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Beanstalk, Stress CPU for Load 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</a:t>
            </a:r>
            <a:r>
              <a:rPr lang="en-US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alancing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8150C9-1012-63AE-5C19-9FF333C78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96" y="1252538"/>
            <a:ext cx="10290640" cy="533141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38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396CB2E0-1429-A2EF-F8E8-BA7566CA98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2023, Amazon Web Services, Inc. or its affiliates.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32124E-FE22-A3B7-C58F-C587514A7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5057" name="Title 5">
            <a:extLst>
              <a:ext uri="{FF2B5EF4-FFF2-40B4-BE49-F238E27FC236}">
                <a16:creationId xmlns:a16="http://schemas.microsoft.com/office/drawing/2014/main" id="{CB1552C9-174A-E746-B193-597E1C226F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6720" y="2302538"/>
            <a:ext cx="6733877" cy="1588127"/>
          </a:xfrm>
        </p:spPr>
        <p:txBody>
          <a:bodyPr/>
          <a:lstStyle/>
          <a:p>
            <a:r>
              <a:rPr lang="en-US" b="0" i="0">
                <a:effectLst/>
                <a:latin typeface="Söhne Mono"/>
              </a:rPr>
              <a:t>AWS </a:t>
            </a:r>
            <a:r>
              <a:rPr lang="en-US" b="0" i="0" err="1">
                <a:effectLst/>
                <a:latin typeface="Söhne Mono"/>
              </a:rPr>
              <a:t>DocumentDB</a:t>
            </a:r>
            <a:br>
              <a:rPr lang="en-US" b="0" i="0">
                <a:effectLst/>
                <a:latin typeface="Söhne Mono"/>
              </a:rPr>
            </a:br>
            <a:r>
              <a:rPr lang="en-US" b="0" i="0">
                <a:effectLst/>
                <a:latin typeface="Söhne Mono"/>
              </a:rPr>
              <a:t>Database Connectivity </a:t>
            </a:r>
            <a:endParaRPr lang="en-US" alt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C070E6E-368C-344B-A68F-07C2CD0FA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720" y="3914095"/>
            <a:ext cx="6733876" cy="1384995"/>
          </a:xfrm>
        </p:spPr>
        <p:txBody>
          <a:bodyPr/>
          <a:lstStyle/>
          <a:p>
            <a:r>
              <a:rPr lang="en-US">
                <a:latin typeface="Söhne Mono"/>
              </a:rPr>
              <a:t>T</a:t>
            </a:r>
            <a:r>
              <a:rPr lang="en-US" b="0" i="0">
                <a:effectLst/>
                <a:latin typeface="Söhne Mono"/>
              </a:rPr>
              <a:t>he connection between the Spring application and the private </a:t>
            </a:r>
            <a:r>
              <a:rPr lang="en-US" b="0" i="0" err="1">
                <a:effectLst/>
                <a:latin typeface="Söhne Mono"/>
              </a:rPr>
              <a:t>DocumentDB</a:t>
            </a:r>
            <a:r>
              <a:rPr lang="en-US" b="0" i="0">
                <a:effectLst/>
                <a:latin typeface="Söhne Mono"/>
              </a:rPr>
              <a:t> cluster for secure data management.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10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82B6-6AD6-5462-D2F5-BA34D5BA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365125"/>
            <a:ext cx="11709400" cy="561150"/>
          </a:xfrm>
        </p:spPr>
        <p:txBody>
          <a:bodyPr/>
          <a:lstStyle/>
          <a:p>
            <a:r>
              <a:rPr lang="en-US">
                <a:effectLst/>
                <a:latin typeface="Helvetica Neue" panose="02000503000000020004" pitchFamily="2" charset="0"/>
              </a:rPr>
              <a:t>Document DB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E03357B-5979-8744-C4FC-4F7F4E1C0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5029"/>
            <a:ext cx="11950700" cy="570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90802F-FB7A-3A10-1D37-0E3B0FEA86C4}"/>
              </a:ext>
            </a:extLst>
          </p:cNvPr>
          <p:cNvSpPr txBox="1"/>
          <p:nvPr/>
        </p:nvSpPr>
        <p:spPr>
          <a:xfrm>
            <a:off x="3146960" y="46103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" panose="02000503000000020004" pitchFamily="2" charset="0"/>
              </a:rPr>
              <a:t>is private</a:t>
            </a:r>
            <a:endParaRPr lang="en-UZ"/>
          </a:p>
        </p:txBody>
      </p:sp>
    </p:spTree>
    <p:extLst>
      <p:ext uri="{BB962C8B-B14F-4D97-AF65-F5344CB8AC3E}">
        <p14:creationId xmlns:p14="http://schemas.microsoft.com/office/powerpoint/2010/main" val="2234950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82B6-6AD6-5462-D2F5-BA34D5BA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365125"/>
            <a:ext cx="11709400" cy="561150"/>
          </a:xfrm>
        </p:spPr>
        <p:txBody>
          <a:bodyPr/>
          <a:lstStyle/>
          <a:p>
            <a:r>
              <a:rPr lang="en-US">
                <a:effectLst/>
                <a:latin typeface="Helvetica Neue" panose="02000503000000020004" pitchFamily="2" charset="0"/>
              </a:rPr>
              <a:t>Document DB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0802F-FB7A-3A10-1D37-0E3B0FEA86C4}"/>
              </a:ext>
            </a:extLst>
          </p:cNvPr>
          <p:cNvSpPr txBox="1"/>
          <p:nvPr/>
        </p:nvSpPr>
        <p:spPr>
          <a:xfrm>
            <a:off x="3146960" y="46103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" panose="02000503000000020004" pitchFamily="2" charset="0"/>
              </a:rPr>
              <a:t>is private</a:t>
            </a:r>
            <a:endParaRPr lang="en-UZ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169950-ED8A-01F3-65A3-D757FE1DC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07" y="1329763"/>
            <a:ext cx="9870831" cy="527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95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82B6-6AD6-5462-D2F5-BA34D5BA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365125"/>
            <a:ext cx="11709400" cy="561150"/>
          </a:xfrm>
        </p:spPr>
        <p:txBody>
          <a:bodyPr/>
          <a:lstStyle/>
          <a:p>
            <a:r>
              <a:rPr lang="en-US">
                <a:effectLst/>
                <a:latin typeface="Helvetica Neue" panose="02000503000000020004" pitchFamily="2" charset="0"/>
              </a:rPr>
              <a:t>Document DB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0802F-FB7A-3A10-1D37-0E3B0FEA86C4}"/>
              </a:ext>
            </a:extLst>
          </p:cNvPr>
          <p:cNvSpPr txBox="1"/>
          <p:nvPr/>
        </p:nvSpPr>
        <p:spPr>
          <a:xfrm>
            <a:off x="3146960" y="46103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" panose="02000503000000020004" pitchFamily="2" charset="0"/>
              </a:rPr>
              <a:t>is private</a:t>
            </a:r>
            <a:endParaRPr lang="en-UZ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6089291-6D44-C92A-5DBA-44204EEB7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" y="1022184"/>
            <a:ext cx="7221415" cy="216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80D00C7-75F6-C759-0151-C3A646903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877" y="2872247"/>
            <a:ext cx="7022121" cy="398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656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396CB2E0-1429-A2EF-F8E8-BA7566CA98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2023, Amazon Web Services, Inc. or its affiliates.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32124E-FE22-A3B7-C58F-C587514A7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5057" name="Title 5">
            <a:extLst>
              <a:ext uri="{FF2B5EF4-FFF2-40B4-BE49-F238E27FC236}">
                <a16:creationId xmlns:a16="http://schemas.microsoft.com/office/drawing/2014/main" id="{CB1552C9-174A-E746-B193-597E1C226F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6720" y="3050435"/>
            <a:ext cx="6733877" cy="840230"/>
          </a:xfrm>
        </p:spPr>
        <p:txBody>
          <a:bodyPr/>
          <a:lstStyle/>
          <a:p>
            <a:r>
              <a:rPr lang="en-US" b="0" i="0">
                <a:effectLst/>
                <a:latin typeface="Söhne Mono"/>
              </a:rPr>
              <a:t>Conclusion</a:t>
            </a:r>
            <a:endParaRPr lang="en-US" alt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C070E6E-368C-344B-A68F-07C2CD0FA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720" y="3914095"/>
            <a:ext cx="6733876" cy="1384995"/>
          </a:xfrm>
        </p:spPr>
        <p:txBody>
          <a:bodyPr/>
          <a:lstStyle/>
          <a:p>
            <a:r>
              <a:rPr lang="en-US" b="0" i="0">
                <a:effectLst/>
                <a:latin typeface="Söhne Mono"/>
              </a:rPr>
              <a:t>Summarizing the architecture's benefits for a scalable and efficient AWS application deployment.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02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82B6-6AD6-5462-D2F5-BA34D5BA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365125"/>
            <a:ext cx="11709400" cy="561150"/>
          </a:xfrm>
        </p:spPr>
        <p:txBody>
          <a:bodyPr/>
          <a:lstStyle/>
          <a:p>
            <a:r>
              <a:rPr lang="en-US">
                <a:effectLst/>
                <a:latin typeface="Helvetica Neue" panose="02000503000000020004" pitchFamily="2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40E46-8327-D0F4-7D82-0D4AA918579A}"/>
              </a:ext>
            </a:extLst>
          </p:cNvPr>
          <p:cNvSpPr txBox="1"/>
          <p:nvPr/>
        </p:nvSpPr>
        <p:spPr>
          <a:xfrm>
            <a:off x="241300" y="1256390"/>
            <a:ext cx="60979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effectLst/>
                <a:latin typeface="Helvetica Neue" panose="02000503000000020004" pitchFamily="2" charset="0"/>
              </a:rPr>
              <a:t>Reliability and Fault Tolerance:</a:t>
            </a:r>
            <a:r>
              <a:rPr lang="en-US">
                <a:effectLst/>
                <a:latin typeface="Helvetica Neue" panose="02000503000000020004" pitchFamily="2" charset="0"/>
              </a:rPr>
              <a:t> Inherent resilience characterizes stateless architectures. Failure of a component doesn’t disrupt the system, as it can be replaced or restarted independently, ensuring continuous user sessions and enhancing system reliability.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2945D-43F0-843B-742C-1B4FFB06F464}"/>
              </a:ext>
            </a:extLst>
          </p:cNvPr>
          <p:cNvSpPr txBox="1"/>
          <p:nvPr/>
        </p:nvSpPr>
        <p:spPr>
          <a:xfrm>
            <a:off x="241300" y="3066226"/>
            <a:ext cx="60979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effectLst/>
                <a:latin typeface="Helvetica Neue" panose="02000503000000020004" pitchFamily="2" charset="0"/>
              </a:rPr>
              <a:t>Cost-Effectiveness:</a:t>
            </a:r>
            <a:r>
              <a:rPr lang="en-US">
                <a:effectLst/>
                <a:latin typeface="Helvetica Neue" panose="02000503000000020004" pitchFamily="2" charset="0"/>
              </a:rPr>
              <a:t> </a:t>
            </a:r>
            <a:r>
              <a:rPr lang="en-US">
                <a:latin typeface="Helvetica Neue" panose="02000503000000020004" pitchFamily="2" charset="0"/>
              </a:rPr>
              <a:t>A</a:t>
            </a:r>
            <a:r>
              <a:rPr lang="en-US">
                <a:effectLst/>
                <a:latin typeface="Helvetica Neue" panose="02000503000000020004" pitchFamily="2" charset="0"/>
              </a:rPr>
              <a:t>rchitectures optimize resource use by dynamically adjusting to actual demand, preventing infrastructure overprovisioning. They align well with serverless computing, offering cost savings by charging only for actual runtime.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FEE9A-BB92-906E-558F-9AB3C7DC5DF5}"/>
              </a:ext>
            </a:extLst>
          </p:cNvPr>
          <p:cNvSpPr txBox="1"/>
          <p:nvPr/>
        </p:nvSpPr>
        <p:spPr>
          <a:xfrm>
            <a:off x="241300" y="4842829"/>
            <a:ext cx="60979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effectLst/>
                <a:latin typeface="Helvetica Neue" panose="02000503000000020004" pitchFamily="2" charset="0"/>
              </a:rPr>
              <a:t>Performance:</a:t>
            </a:r>
            <a:r>
              <a:rPr lang="en-US">
                <a:effectLst/>
                <a:latin typeface="Helvetica Neue" panose="02000503000000020004" pitchFamily="2" charset="0"/>
              </a:rPr>
              <a:t> Utilizing services like S3&amp;CloudFront for UI data can significantly reduce latency, offering faster access compared to internal session data management.</a:t>
            </a:r>
          </a:p>
        </p:txBody>
      </p:sp>
    </p:spTree>
    <p:extLst>
      <p:ext uri="{BB962C8B-B14F-4D97-AF65-F5344CB8AC3E}">
        <p14:creationId xmlns:p14="http://schemas.microsoft.com/office/powerpoint/2010/main" val="3513662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82B6-6AD6-5462-D2F5-BA34D5BA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365125"/>
            <a:ext cx="11709400" cy="561150"/>
          </a:xfrm>
        </p:spPr>
        <p:txBody>
          <a:bodyPr/>
          <a:lstStyle/>
          <a:p>
            <a:r>
              <a:rPr lang="en-US">
                <a:latin typeface="Helvetica Neue" panose="02000503000000020004" pitchFamily="2" charset="0"/>
              </a:rPr>
              <a:t>References</a:t>
            </a:r>
            <a:endParaRPr lang="en-US"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B2CA7-6FFE-626A-EB8D-B30D2507EA11}"/>
              </a:ext>
            </a:extLst>
          </p:cNvPr>
          <p:cNvSpPr txBox="1"/>
          <p:nvPr/>
        </p:nvSpPr>
        <p:spPr>
          <a:xfrm>
            <a:off x="241300" y="1572883"/>
            <a:ext cx="60979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Z">
                <a:hlinkClick r:id="rId2"/>
              </a:rPr>
              <a:t>https://docs.aws.amazon.com/</a:t>
            </a:r>
            <a:endParaRPr lang="en-UZ"/>
          </a:p>
          <a:p>
            <a:endParaRPr lang="en-UZ"/>
          </a:p>
          <a:p>
            <a:r>
              <a:rPr lang="en-US">
                <a:hlinkClick r:id="rId3"/>
              </a:rPr>
              <a:t>https://aws.amazon.com/blogs/architecture/converting-stateful-application-to-stateless-using-aws-services/</a:t>
            </a:r>
            <a:endParaRPr lang="en-US"/>
          </a:p>
          <a:p>
            <a:endParaRPr lang="en-US"/>
          </a:p>
          <a:p>
            <a:r>
              <a:rPr lang="en-US">
                <a:hlinkClick r:id="rId4"/>
              </a:rPr>
              <a:t>https://aws.amazon.com/blogs/architecture/how-sonar-built-a-unified-api-on-aws/</a:t>
            </a:r>
            <a:endParaRPr lang="en-US"/>
          </a:p>
          <a:p>
            <a:endParaRPr lang="en-US"/>
          </a:p>
          <a:p>
            <a:r>
              <a:rPr lang="en-US">
                <a:hlinkClick r:id="rId5"/>
              </a:rPr>
              <a:t>https://docs.aws.amazon.com/apigateway/latest/developerguide/getting-started.html</a:t>
            </a:r>
            <a:endParaRPr lang="en-US"/>
          </a:p>
          <a:p>
            <a:endParaRPr lang="en-UZ"/>
          </a:p>
          <a:p>
            <a:endParaRPr lang="en-UZ"/>
          </a:p>
        </p:txBody>
      </p:sp>
    </p:spTree>
    <p:extLst>
      <p:ext uri="{BB962C8B-B14F-4D97-AF65-F5344CB8AC3E}">
        <p14:creationId xmlns:p14="http://schemas.microsoft.com/office/powerpoint/2010/main" val="227611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82B6-6AD6-5462-D2F5-BA34D5BA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365125"/>
            <a:ext cx="11709400" cy="561150"/>
          </a:xfrm>
        </p:spPr>
        <p:txBody>
          <a:bodyPr/>
          <a:lstStyle/>
          <a:p>
            <a:r>
              <a:rPr lang="en-US">
                <a:effectLst/>
                <a:latin typeface="Helvetica Neue" panose="02000503000000020004" pitchFamily="2" charset="0"/>
              </a:rPr>
              <a:t>Beanstalk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C60812-AB31-1153-5C0C-5DD232674A68}"/>
              </a:ext>
            </a:extLst>
          </p:cNvPr>
          <p:cNvSpPr txBox="1"/>
          <p:nvPr/>
        </p:nvSpPr>
        <p:spPr>
          <a:xfrm>
            <a:off x="649869" y="1141903"/>
            <a:ext cx="964299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>
                <a:effectLst/>
                <a:latin typeface="Söhne"/>
              </a:rPr>
              <a:t>Easy Deployment: </a:t>
            </a:r>
            <a:r>
              <a:rPr lang="en-US" i="0">
                <a:effectLst/>
                <a:latin typeface="Söhne"/>
              </a:rPr>
              <a:t>Provide .jar file, 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Beanstalk automatically handles the deployment details.</a:t>
            </a:r>
            <a:endParaRPr lang="en-US" i="0">
              <a:effectLst/>
              <a:latin typeface="Söhne"/>
            </a:endParaRPr>
          </a:p>
          <a:p>
            <a:r>
              <a:rPr lang="en-US" b="1" i="0">
                <a:effectLst/>
                <a:latin typeface="Söhne"/>
              </a:rPr>
              <a:t>Auto-Scaling: 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It can automatically scale your application up and down based on the application's specific needs.</a:t>
            </a:r>
            <a:endParaRPr lang="en-UZ" b="1" i="0">
              <a:effectLst/>
              <a:latin typeface="Söhne"/>
            </a:endParaRPr>
          </a:p>
          <a:p>
            <a:r>
              <a:rPr lang="en-US" b="1" i="0">
                <a:effectLst/>
                <a:latin typeface="Söhne"/>
              </a:rPr>
              <a:t>Support for Multiple Programming Languages</a:t>
            </a:r>
            <a:r>
              <a:rPr lang="en-UZ" b="1" i="0">
                <a:effectLst/>
                <a:latin typeface="Söhne"/>
              </a:rPr>
              <a:t>: 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Java, .NET, PHP, Node.js, Python, Ruby, Go, and Docker</a:t>
            </a:r>
            <a:endParaRPr lang="en-UZ" b="1" i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1" i="0">
                <a:effectLst/>
                <a:latin typeface="Söhne"/>
              </a:rPr>
              <a:t>Integration with Other AWS Services: </a:t>
            </a:r>
            <a:r>
              <a:rPr lang="en-US" i="0">
                <a:effectLst/>
                <a:latin typeface="Söhne"/>
              </a:rPr>
              <a:t>It integrates well with other services </a:t>
            </a:r>
            <a:r>
              <a:rPr lang="en-US" i="0">
                <a:solidFill>
                  <a:srgbClr val="374151"/>
                </a:solidFill>
                <a:effectLst/>
                <a:latin typeface="Söhne"/>
              </a:rPr>
              <a:t>Amazon Virtual Private Cloud (VPC).</a:t>
            </a:r>
            <a:endParaRPr lang="en-UZ">
              <a:solidFill>
                <a:srgbClr val="374151"/>
              </a:solidFill>
              <a:latin typeface="Söhne"/>
            </a:endParaRPr>
          </a:p>
          <a:p>
            <a:r>
              <a:rPr lang="en-US" b="1" i="0">
                <a:effectLst/>
                <a:latin typeface="Söhne"/>
              </a:rPr>
              <a:t>Environment Management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r>
              <a:rPr lang="en-US" b="1" i="0">
                <a:effectLst/>
                <a:latin typeface="Söhne"/>
              </a:rPr>
              <a:t>Customization</a:t>
            </a:r>
            <a:r>
              <a:rPr lang="en-US">
                <a:solidFill>
                  <a:srgbClr val="374151"/>
                </a:solidFill>
                <a:latin typeface="Söhne"/>
              </a:rPr>
              <a:t>: 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You can use configuration files to customize the AWS resources EC2 instances, and you can SSH into these instances for debugging purposes.</a:t>
            </a:r>
            <a:endParaRPr lang="en-US" b="1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980573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198D88-C229-16E5-B963-A3DCD667BB5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3ACF3C-7EFE-73E3-3C16-F9EE92778D5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644621-98DC-EA23-0A1A-04D30437B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pPr algn="ctr"/>
            <a:r>
              <a:rPr lang="en-UZ" sz="72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78354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82B6-6AD6-5462-D2F5-BA34D5BA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91278"/>
            <a:ext cx="11709400" cy="644525"/>
          </a:xfrm>
        </p:spPr>
        <p:txBody>
          <a:bodyPr/>
          <a:lstStyle/>
          <a:p>
            <a:r>
              <a:rPr lang="en-UZ" sz="2000"/>
              <a:t>Architecture</a:t>
            </a:r>
          </a:p>
        </p:txBody>
      </p:sp>
      <p:pic>
        <p:nvPicPr>
          <p:cNvPr id="10" name="Picture 9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31F002DC-0750-E4D1-8607-B944F27F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934" y="592027"/>
            <a:ext cx="9747004" cy="627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08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E7094121-316F-EED7-446E-5517B7403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2023, Amazon Web Services, Inc. or its affiliates.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32124E-FE22-A3B7-C58F-C587514A7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5057" name="Title 5">
            <a:extLst>
              <a:ext uri="{FF2B5EF4-FFF2-40B4-BE49-F238E27FC236}">
                <a16:creationId xmlns:a16="http://schemas.microsoft.com/office/drawing/2014/main" id="{CB1552C9-174A-E746-B193-597E1C226F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6720" y="3050435"/>
            <a:ext cx="6733877" cy="840230"/>
          </a:xfrm>
        </p:spPr>
        <p:txBody>
          <a:bodyPr/>
          <a:lstStyle/>
          <a:p>
            <a:r>
              <a:rPr lang="en-US" b="0" i="0">
                <a:effectLst/>
                <a:latin typeface="Söhne Mono"/>
              </a:rPr>
              <a:t>S3 Integration</a:t>
            </a:r>
            <a:endParaRPr lang="en-US" altLang="en-US"/>
          </a:p>
        </p:txBody>
      </p:sp>
      <p:sp>
        <p:nvSpPr>
          <p:cNvPr id="2" name="Subtitle 6">
            <a:extLst>
              <a:ext uri="{FF2B5EF4-FFF2-40B4-BE49-F238E27FC236}">
                <a16:creationId xmlns:a16="http://schemas.microsoft.com/office/drawing/2014/main" id="{6841822D-1CE9-7571-4A84-E3202CB3D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720" y="3914095"/>
            <a:ext cx="6733876" cy="954107"/>
          </a:xfrm>
        </p:spPr>
        <p:txBody>
          <a:bodyPr/>
          <a:lstStyle/>
          <a:p>
            <a:r>
              <a:rPr lang="en-US" b="0" i="0">
                <a:effectLst/>
                <a:latin typeface="Söhne Mono"/>
              </a:rPr>
              <a:t>Detailing S3's role in the architecture and its interaction with other AWS services.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87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82B6-6AD6-5462-D2F5-BA34D5BA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365125"/>
            <a:ext cx="11709400" cy="561150"/>
          </a:xfrm>
        </p:spPr>
        <p:txBody>
          <a:bodyPr/>
          <a:lstStyle/>
          <a:p>
            <a:r>
              <a:rPr lang="en-US">
                <a:effectLst/>
                <a:latin typeface="Helvetica Neue" panose="02000503000000020004" pitchFamily="2" charset="0"/>
              </a:rPr>
              <a:t>S3 Integration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0467E3-FCF3-7630-7873-956EA9AB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8" y="1206356"/>
            <a:ext cx="11970960" cy="430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00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E7094121-316F-EED7-446E-5517B7403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2023, Amazon Web Services, Inc. or its affiliates.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32124E-FE22-A3B7-C58F-C587514A7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5057" name="Title 5">
            <a:extLst>
              <a:ext uri="{FF2B5EF4-FFF2-40B4-BE49-F238E27FC236}">
                <a16:creationId xmlns:a16="http://schemas.microsoft.com/office/drawing/2014/main" id="{CB1552C9-174A-E746-B193-597E1C226F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6720" y="2302538"/>
            <a:ext cx="6733877" cy="1588127"/>
          </a:xfrm>
        </p:spPr>
        <p:txBody>
          <a:bodyPr/>
          <a:lstStyle/>
          <a:p>
            <a:r>
              <a:rPr lang="en-US" b="0" i="0">
                <a:effectLst/>
                <a:latin typeface="Söhne Mono"/>
              </a:rPr>
              <a:t>CloudFront and Route53</a:t>
            </a:r>
            <a:endParaRPr lang="en-US" altLang="en-US"/>
          </a:p>
        </p:txBody>
      </p:sp>
      <p:sp>
        <p:nvSpPr>
          <p:cNvPr id="3" name="Subtitle 6">
            <a:extLst>
              <a:ext uri="{FF2B5EF4-FFF2-40B4-BE49-F238E27FC236}">
                <a16:creationId xmlns:a16="http://schemas.microsoft.com/office/drawing/2014/main" id="{55B5DCF7-F6C3-B691-0202-1FE899A51A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720" y="3914095"/>
            <a:ext cx="6733876" cy="954107"/>
          </a:xfrm>
        </p:spPr>
        <p:txBody>
          <a:bodyPr/>
          <a:lstStyle/>
          <a:p>
            <a:r>
              <a:rPr lang="en-US" b="0" i="0">
                <a:effectLst/>
                <a:latin typeface="Söhne Mono"/>
              </a:rPr>
              <a:t>Explaining the role of CloudFront in content delivery and Route53 in DNS services.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82B6-6AD6-5462-D2F5-BA34D5BA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365125"/>
            <a:ext cx="11709400" cy="561150"/>
          </a:xfrm>
        </p:spPr>
        <p:txBody>
          <a:bodyPr/>
          <a:lstStyle/>
          <a:p>
            <a:r>
              <a:rPr lang="en-US">
                <a:effectLst/>
                <a:latin typeface="Helvetica Neue" panose="02000503000000020004" pitchFamily="2" charset="0"/>
              </a:rPr>
              <a:t>CloudFront and Route53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BD97A9-43D6-4F4D-1EA6-68DD3F4EC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834" y="1109371"/>
            <a:ext cx="9325727" cy="495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60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82B6-6AD6-5462-D2F5-BA34D5BA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365125"/>
            <a:ext cx="11709400" cy="561150"/>
          </a:xfrm>
        </p:spPr>
        <p:txBody>
          <a:bodyPr/>
          <a:lstStyle/>
          <a:p>
            <a:r>
              <a:rPr lang="en-US">
                <a:effectLst/>
                <a:latin typeface="Helvetica Neue" panose="02000503000000020004" pitchFamily="2" charset="0"/>
              </a:rPr>
              <a:t>CloudFront and Route53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99F145B-C211-16CB-D611-9C596A3A5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40" y="1187532"/>
            <a:ext cx="10794325" cy="484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08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Light-Background-Master">
  <a:themeElements>
    <a:clrScheme name="Architecture Icons Light Background">
      <a:dk1>
        <a:srgbClr val="000000"/>
      </a:dk1>
      <a:lt1>
        <a:srgbClr val="FFFFFF"/>
      </a:lt1>
      <a:dk2>
        <a:srgbClr val="232F3E"/>
      </a:dk2>
      <a:lt2>
        <a:srgbClr val="F1F3F3"/>
      </a:lt2>
      <a:accent1>
        <a:srgbClr val="ED7100"/>
      </a:accent1>
      <a:accent2>
        <a:srgbClr val="037F0C"/>
      </a:accent2>
      <a:accent3>
        <a:srgbClr val="D91515"/>
      </a:accent3>
      <a:accent4>
        <a:srgbClr val="F2F3F3"/>
      </a:accent4>
      <a:accent5>
        <a:srgbClr val="D5DBDB"/>
      </a:accent5>
      <a:accent6>
        <a:srgbClr val="0971D3"/>
      </a:accent6>
      <a:hlink>
        <a:srgbClr val="0971D3"/>
      </a:hlink>
      <a:folHlink>
        <a:srgbClr val="0971D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rk-Background-Master">
  <a:themeElements>
    <a:clrScheme name="Architecture Icons Dark Background">
      <a:dk1>
        <a:srgbClr val="000000"/>
      </a:dk1>
      <a:lt1>
        <a:srgbClr val="FFFFFF"/>
      </a:lt1>
      <a:dk2>
        <a:srgbClr val="232F3E"/>
      </a:dk2>
      <a:lt2>
        <a:srgbClr val="E7E6E6"/>
      </a:lt2>
      <a:accent1>
        <a:srgbClr val="FF9900"/>
      </a:accent1>
      <a:accent2>
        <a:srgbClr val="28AD32"/>
      </a:accent2>
      <a:accent3>
        <a:srgbClr val="EB6F6F"/>
      </a:accent3>
      <a:accent4>
        <a:srgbClr val="A5A5A5"/>
      </a:accent4>
      <a:accent5>
        <a:srgbClr val="D1D5DB"/>
      </a:accent5>
      <a:accent6>
        <a:srgbClr val="539FE5"/>
      </a:accent6>
      <a:hlink>
        <a:srgbClr val="539FE5"/>
      </a:hlink>
      <a:folHlink>
        <a:srgbClr val="539FE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30</Slides>
  <Notes>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Light-Background-Master</vt:lpstr>
      <vt:lpstr>Dark-Background-Master</vt:lpstr>
      <vt:lpstr>AWS Architecture Shopping</vt:lpstr>
      <vt:lpstr>Introduction</vt:lpstr>
      <vt:lpstr>Beanstalk</vt:lpstr>
      <vt:lpstr>Architecture</vt:lpstr>
      <vt:lpstr>S3 Integration</vt:lpstr>
      <vt:lpstr>S3 Integration</vt:lpstr>
      <vt:lpstr>CloudFront and Route53</vt:lpstr>
      <vt:lpstr>CloudFront and Route53</vt:lpstr>
      <vt:lpstr>CloudFront and Route53</vt:lpstr>
      <vt:lpstr>CloudFront and Route53</vt:lpstr>
      <vt:lpstr>Lambda &amp; SNS</vt:lpstr>
      <vt:lpstr>Lambda function</vt:lpstr>
      <vt:lpstr>Lambda function</vt:lpstr>
      <vt:lpstr>Api Gateway, Elastic Beanstalk and Spring Application</vt:lpstr>
      <vt:lpstr>Api Gateway</vt:lpstr>
      <vt:lpstr>Used AWS Services</vt:lpstr>
      <vt:lpstr>Beanstalk, Load Balancer</vt:lpstr>
      <vt:lpstr>Beanstalk, Auto Scaling Group</vt:lpstr>
      <vt:lpstr>Beanstalk, Stress CPU for Load Balancing</vt:lpstr>
      <vt:lpstr>CloudWatch</vt:lpstr>
      <vt:lpstr>Beanstalk, Stress CPU for Load Balancing</vt:lpstr>
      <vt:lpstr>Beanstalk, Stress CPU for Load Balancing</vt:lpstr>
      <vt:lpstr>AWS DocumentDB Database Connectivity </vt:lpstr>
      <vt:lpstr>Document DB</vt:lpstr>
      <vt:lpstr>Document DB</vt:lpstr>
      <vt:lpstr>Document DB</vt:lpstr>
      <vt:lpstr>Conclusion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revision>1</cp:revision>
  <cp:lastPrinted>2023-12-21T11:43:31Z</cp:lastPrinted>
  <dcterms:created xsi:type="dcterms:W3CDTF">2020-03-23T21:46:17Z</dcterms:created>
  <dcterms:modified xsi:type="dcterms:W3CDTF">2023-12-21T18:23:03Z</dcterms:modified>
</cp:coreProperties>
</file>